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6" r:id="rId5"/>
    <p:sldId id="259" r:id="rId6"/>
    <p:sldId id="263" r:id="rId7"/>
    <p:sldId id="285" r:id="rId8"/>
    <p:sldId id="262" r:id="rId9"/>
    <p:sldId id="286" r:id="rId10"/>
    <p:sldId id="260" r:id="rId11"/>
    <p:sldId id="287" r:id="rId12"/>
    <p:sldId id="261" r:id="rId13"/>
    <p:sldId id="288" r:id="rId14"/>
    <p:sldId id="264" r:id="rId15"/>
    <p:sldId id="293" r:id="rId16"/>
    <p:sldId id="295" r:id="rId17"/>
    <p:sldId id="297" r:id="rId18"/>
    <p:sldId id="298" r:id="rId19"/>
    <p:sldId id="290" r:id="rId20"/>
    <p:sldId id="299" r:id="rId21"/>
    <p:sldId id="300" r:id="rId22"/>
    <p:sldId id="301" r:id="rId23"/>
    <p:sldId id="302" r:id="rId24"/>
    <p:sldId id="303" r:id="rId25"/>
    <p:sldId id="304" r:id="rId26"/>
    <p:sldId id="305" r:id="rId27"/>
    <p:sldId id="306" r:id="rId28"/>
    <p:sldId id="292"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2C3C54"/>
    <a:srgbClr val="F60A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812" autoAdjust="0"/>
  </p:normalViewPr>
  <p:slideViewPr>
    <p:cSldViewPr snapToGrid="0">
      <p:cViewPr varScale="1">
        <p:scale>
          <a:sx n="108" d="100"/>
          <a:sy n="108" d="100"/>
        </p:scale>
        <p:origin x="654" y="132"/>
      </p:cViewPr>
      <p:guideLst/>
    </p:cSldViewPr>
  </p:slideViewPr>
  <p:notesTextViewPr>
    <p:cViewPr>
      <p:scale>
        <a:sx n="1" d="1"/>
        <a:sy n="1" d="1"/>
      </p:scale>
      <p:origin x="0" y="0"/>
    </p:cViewPr>
  </p:notesTextViewPr>
  <p:notesViewPr>
    <p:cSldViewPr snapToGrid="0" showGuides="1">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904A716-59B7-4104-AC29-2F533F57D625}">
      <dgm:prSet custT="1"/>
      <dgm:spPr>
        <a:noFill/>
        <a:ln>
          <a:noFill/>
        </a:ln>
      </dgm:spPr>
      <dgm:t>
        <a:bodyPr/>
        <a:lstStyle/>
        <a:p>
          <a:pPr>
            <a:buClr>
              <a:schemeClr val="accent2"/>
            </a:buClr>
            <a:buFont typeface="Wingdings" panose="05000000000000000000" pitchFamily="2" charset="2"/>
            <a:buChar char="§"/>
          </a:pPr>
          <a:r>
            <a:rPr lang="en-US" sz="2000" dirty="0">
              <a:solidFill>
                <a:schemeClr val="tx1"/>
              </a:solidFill>
            </a:rPr>
            <a:t>“Nuts and Bolts” of How to Apply, likely timetables, and procedural considerations</a:t>
          </a:r>
        </a:p>
      </dgm:t>
    </dgm:pt>
    <dgm:pt modelId="{14A70495-26CC-4CC9-BF87-1FC52EE50B35}" type="sibTrans" cxnId="{769AC2E0-480D-41AB-BE4C-F01603F65A64}">
      <dgm:prSet/>
      <dgm:spPr/>
      <dgm:t>
        <a:bodyPr/>
        <a:lstStyle/>
        <a:p>
          <a:endParaRPr lang="en-US" sz="2800"/>
        </a:p>
      </dgm:t>
    </dgm:pt>
    <dgm:pt modelId="{9B32CB96-1CE6-4CA6-98D9-C2203F6FCB19}" type="parTrans" cxnId="{769AC2E0-480D-41AB-BE4C-F01603F65A64}">
      <dgm:prSet/>
      <dgm:spPr/>
      <dgm:t>
        <a:bodyPr/>
        <a:lstStyle/>
        <a:p>
          <a:endParaRPr lang="en-US" sz="2800"/>
        </a:p>
      </dgm:t>
    </dgm:pt>
    <dgm:pt modelId="{ED7BFBCA-85AB-470A-B757-1414C645E6DE}">
      <dgm:prSet custT="1"/>
      <dgm:spPr>
        <a:noFill/>
        <a:ln>
          <a:noFill/>
        </a:ln>
      </dgm:spPr>
      <dgm:t>
        <a:bodyPr/>
        <a:lstStyle/>
        <a:p>
          <a:pPr>
            <a:buClr>
              <a:schemeClr val="accent2"/>
            </a:buClr>
            <a:buFont typeface="Wingdings" panose="05000000000000000000" pitchFamily="2" charset="2"/>
            <a:buChar char="§"/>
          </a:pPr>
          <a:r>
            <a:rPr lang="en-US" sz="2000" dirty="0">
              <a:solidFill>
                <a:schemeClr val="tx1"/>
              </a:solidFill>
            </a:rPr>
            <a:t>“Big Picture” Considerations</a:t>
          </a:r>
        </a:p>
      </dgm:t>
    </dgm:pt>
    <dgm:pt modelId="{C0C02030-8E95-4FBF-B65E-3B9A5576FA0F}" type="sibTrans" cxnId="{CADA49E7-D7E4-4B04-9DDF-B5A55F3314AF}">
      <dgm:prSet/>
      <dgm:spPr/>
      <dgm:t>
        <a:bodyPr/>
        <a:lstStyle/>
        <a:p>
          <a:endParaRPr lang="en-US" sz="2800"/>
        </a:p>
      </dgm:t>
    </dgm:pt>
    <dgm:pt modelId="{B49CC6F4-1BCE-47E4-B510-CFFABFF8574B}" type="parTrans" cxnId="{CADA49E7-D7E4-4B04-9DDF-B5A55F3314AF}">
      <dgm:prSet/>
      <dgm:spPr/>
      <dgm:t>
        <a:bodyPr/>
        <a:lstStyle/>
        <a:p>
          <a:endParaRPr lang="en-US" sz="2800"/>
        </a:p>
      </dgm:t>
    </dgm:pt>
    <dgm:pt modelId="{5395F473-4B00-496B-B453-6451BF799B09}">
      <dgm:prSet custT="1"/>
      <dgm:spPr>
        <a:noFill/>
        <a:ln>
          <a:noFill/>
        </a:ln>
      </dgm:spPr>
      <dgm:t>
        <a:bodyPr/>
        <a:lstStyle/>
        <a:p>
          <a:pPr>
            <a:buClr>
              <a:schemeClr val="accent2"/>
            </a:buClr>
            <a:buFont typeface="Wingdings" panose="05000000000000000000" pitchFamily="2" charset="2"/>
            <a:buChar char="§"/>
          </a:pPr>
          <a:r>
            <a:rPr lang="en-US" sz="2000" dirty="0">
              <a:solidFill>
                <a:schemeClr val="tx1"/>
              </a:solidFill>
            </a:rPr>
            <a:t>Disclaimers and Background Directives</a:t>
          </a:r>
        </a:p>
      </dgm:t>
    </dgm:pt>
    <dgm:pt modelId="{169C7AF9-916F-47C4-A9C3-3ACADEA4D272}" type="sibTrans" cxnId="{5982C12B-3881-4E5F-910B-CA265FD5E102}">
      <dgm:prSet/>
      <dgm:spPr/>
      <dgm:t>
        <a:bodyPr/>
        <a:lstStyle/>
        <a:p>
          <a:endParaRPr lang="en-US" sz="2800"/>
        </a:p>
      </dgm:t>
    </dgm:pt>
    <dgm:pt modelId="{9C1152B7-4D34-4CA0-9DDC-F21FD4AEAD28}" type="parTrans" cxnId="{5982C12B-3881-4E5F-910B-CA265FD5E102}">
      <dgm:prSet/>
      <dgm:spPr/>
      <dgm:t>
        <a:bodyPr/>
        <a:lstStyle/>
        <a:p>
          <a:endParaRPr lang="en-US" sz="2800"/>
        </a:p>
      </dgm:t>
    </dgm:pt>
    <dgm:pt modelId="{CECF1484-DC57-421A-ADCE-B428F968955C}">
      <dgm:prSet custT="1"/>
      <dgm:spPr>
        <a:noFill/>
        <a:ln>
          <a:noFill/>
        </a:ln>
      </dgm:spPr>
      <dgm:t>
        <a:bodyPr/>
        <a:lstStyle/>
        <a:p>
          <a:pPr>
            <a:buClr>
              <a:schemeClr val="accent2"/>
            </a:buClr>
            <a:buFont typeface="Wingdings" panose="05000000000000000000" pitchFamily="2" charset="2"/>
            <a:buChar char="§"/>
          </a:pPr>
          <a:r>
            <a:rPr lang="en-US" sz="2000" dirty="0">
              <a:solidFill>
                <a:schemeClr val="tx1"/>
              </a:solidFill>
            </a:rPr>
            <a:t>20-14 Directive on Resentencing:</a:t>
          </a:r>
        </a:p>
      </dgm:t>
    </dgm:pt>
    <dgm:pt modelId="{6BECE643-311B-4AC9-8A62-913940B78CB0}" type="parTrans" cxnId="{97C0F90C-F2BF-4816-ABA8-FF835DB051E1}">
      <dgm:prSet/>
      <dgm:spPr/>
      <dgm:t>
        <a:bodyPr/>
        <a:lstStyle/>
        <a:p>
          <a:endParaRPr lang="en-US"/>
        </a:p>
      </dgm:t>
    </dgm:pt>
    <dgm:pt modelId="{BB690497-B902-4DDC-8627-2CE6E22E9903}" type="sibTrans" cxnId="{97C0F90C-F2BF-4816-ABA8-FF835DB051E1}">
      <dgm:prSet/>
      <dgm:spPr/>
      <dgm:t>
        <a:bodyPr/>
        <a:lstStyle/>
        <a:p>
          <a:endParaRPr lang="en-US"/>
        </a:p>
      </dgm:t>
    </dgm:pt>
    <dgm:pt modelId="{7B462FE7-7B47-4C43-825F-EA91231EE551}">
      <dgm:prSet custT="1"/>
      <dgm:spPr>
        <a:noFill/>
        <a:ln>
          <a:noFill/>
        </a:ln>
      </dgm:spPr>
      <dgm:t>
        <a:bodyPr/>
        <a:lstStyle/>
        <a:p>
          <a:pPr>
            <a:buClr>
              <a:schemeClr val="accent2"/>
            </a:buClr>
            <a:buFont typeface="Wingdings" panose="05000000000000000000" pitchFamily="2" charset="2"/>
            <a:buChar char="§"/>
          </a:pPr>
          <a:endParaRPr lang="en-US" sz="2800" dirty="0">
            <a:solidFill>
              <a:schemeClr val="bg1"/>
            </a:solidFill>
          </a:endParaRPr>
        </a:p>
      </dgm:t>
    </dgm:pt>
    <dgm:pt modelId="{5E9A3F44-20E3-43FD-85F4-2D55CAF29EEC}" type="parTrans" cxnId="{514CF77E-2702-4E41-BBF7-AE7BEE11BC28}">
      <dgm:prSet/>
      <dgm:spPr/>
      <dgm:t>
        <a:bodyPr/>
        <a:lstStyle/>
        <a:p>
          <a:endParaRPr lang="en-US"/>
        </a:p>
      </dgm:t>
    </dgm:pt>
    <dgm:pt modelId="{A99CCC79-C128-4A27-815C-5FF714A328AF}" type="sibTrans" cxnId="{514CF77E-2702-4E41-BBF7-AE7BEE11BC28}">
      <dgm:prSet/>
      <dgm:spPr/>
      <dgm:t>
        <a:bodyPr/>
        <a:lstStyle/>
        <a:p>
          <a:endParaRPr lang="en-US"/>
        </a:p>
      </dgm:t>
    </dgm:pt>
    <dgm:pt modelId="{A0FD6C4B-C328-46A1-BCE1-E5656EF090D0}">
      <dgm:prSet custT="1"/>
      <dgm:spPr>
        <a:noFill/>
        <a:ln>
          <a:noFill/>
        </a:ln>
      </dgm:spPr>
      <dgm:t>
        <a:bodyPr/>
        <a:lstStyle/>
        <a:p>
          <a:pPr>
            <a:buClr>
              <a:schemeClr val="accent2"/>
            </a:buClr>
            <a:buFont typeface="Wingdings" panose="05000000000000000000" pitchFamily="2" charset="2"/>
            <a:buChar char="§"/>
          </a:pPr>
          <a:endParaRPr lang="en-US" sz="1800" dirty="0">
            <a:solidFill>
              <a:schemeClr val="bg1"/>
            </a:solidFill>
          </a:endParaRPr>
        </a:p>
      </dgm:t>
    </dgm:pt>
    <dgm:pt modelId="{A59C1104-12FD-4F5E-B6CE-F72E8E03349F}" type="parTrans" cxnId="{977EBC7F-2A60-47FC-B2C6-F711F71CAC3D}">
      <dgm:prSet/>
      <dgm:spPr/>
      <dgm:t>
        <a:bodyPr/>
        <a:lstStyle/>
        <a:p>
          <a:endParaRPr lang="en-US"/>
        </a:p>
      </dgm:t>
    </dgm:pt>
    <dgm:pt modelId="{E7681481-D5BB-49FB-B023-0506672003EA}" type="sibTrans" cxnId="{977EBC7F-2A60-47FC-B2C6-F711F71CAC3D}">
      <dgm:prSet/>
      <dgm:spPr/>
      <dgm:t>
        <a:bodyPr/>
        <a:lstStyle/>
        <a:p>
          <a:endParaRPr lang="en-US"/>
        </a:p>
      </dgm:t>
    </dgm:pt>
    <dgm:pt modelId="{45A27EDC-C1C6-4DC4-B2DD-44D7C467CB43}">
      <dgm:prSet custT="1"/>
      <dgm:spPr>
        <a:noFill/>
        <a:ln>
          <a:noFill/>
        </a:ln>
      </dgm:spPr>
      <dgm:t>
        <a:bodyPr/>
        <a:lstStyle/>
        <a:p>
          <a:pPr>
            <a:buClr>
              <a:schemeClr val="accent2"/>
            </a:buClr>
            <a:buFont typeface="Wingdings" panose="05000000000000000000" pitchFamily="2" charset="2"/>
            <a:buNone/>
          </a:pPr>
          <a:r>
            <a:rPr lang="en-US" sz="2000" b="1" dirty="0">
              <a:solidFill>
                <a:schemeClr val="tx1"/>
              </a:solidFill>
            </a:rPr>
            <a:t>- </a:t>
          </a:r>
          <a:r>
            <a:rPr lang="en-US" sz="2000" b="1" i="1" dirty="0">
              <a:solidFill>
                <a:schemeClr val="tx1"/>
              </a:solidFill>
            </a:rPr>
            <a:t>Open</a:t>
          </a:r>
          <a:r>
            <a:rPr lang="en-US" sz="2000" b="1" dirty="0">
              <a:solidFill>
                <a:schemeClr val="tx1"/>
              </a:solidFill>
            </a:rPr>
            <a:t> </a:t>
          </a:r>
          <a:r>
            <a:rPr lang="en-US" sz="2000" dirty="0">
              <a:solidFill>
                <a:schemeClr val="tx1"/>
              </a:solidFill>
            </a:rPr>
            <a:t>cases</a:t>
          </a:r>
        </a:p>
      </dgm:t>
    </dgm:pt>
    <dgm:pt modelId="{F96A3F9F-D45F-43C3-803F-C8D2A2AC33C8}" type="parTrans" cxnId="{580438E0-3258-4DC3-891B-949357C3E487}">
      <dgm:prSet/>
      <dgm:spPr/>
      <dgm:t>
        <a:bodyPr/>
        <a:lstStyle/>
        <a:p>
          <a:endParaRPr lang="en-US"/>
        </a:p>
      </dgm:t>
    </dgm:pt>
    <dgm:pt modelId="{031D4052-B009-4CFC-A904-4BCBE7E14408}" type="sibTrans" cxnId="{580438E0-3258-4DC3-891B-949357C3E487}">
      <dgm:prSet/>
      <dgm:spPr/>
      <dgm:t>
        <a:bodyPr/>
        <a:lstStyle/>
        <a:p>
          <a:endParaRPr lang="en-US"/>
        </a:p>
      </dgm:t>
    </dgm:pt>
    <dgm:pt modelId="{F03F3F6A-40F6-4C6E-8329-D33F15596FF9}">
      <dgm:prSet custT="1"/>
      <dgm:spPr>
        <a:noFill/>
        <a:ln>
          <a:noFill/>
        </a:ln>
      </dgm:spPr>
      <dgm:t>
        <a:bodyPr/>
        <a:lstStyle/>
        <a:p>
          <a:pPr>
            <a:buClr>
              <a:schemeClr val="accent2"/>
            </a:buClr>
            <a:buFont typeface="Wingdings" panose="05000000000000000000" pitchFamily="2" charset="2"/>
            <a:buNone/>
          </a:pPr>
          <a:r>
            <a:rPr lang="en-US" sz="2000" dirty="0">
              <a:solidFill>
                <a:schemeClr val="tx1"/>
              </a:solidFill>
            </a:rPr>
            <a:t>- </a:t>
          </a:r>
          <a:r>
            <a:rPr lang="en-US" sz="2000" b="1" i="1" dirty="0">
              <a:solidFill>
                <a:schemeClr val="tx1"/>
              </a:solidFill>
            </a:rPr>
            <a:t>Pending</a:t>
          </a:r>
          <a:r>
            <a:rPr lang="en-US" sz="2000" dirty="0">
              <a:solidFill>
                <a:schemeClr val="tx1"/>
              </a:solidFill>
            </a:rPr>
            <a:t> Habeas and Petitions for Recall</a:t>
          </a:r>
        </a:p>
      </dgm:t>
    </dgm:pt>
    <dgm:pt modelId="{54864A9B-C5C3-4E40-819C-D4AB70AD81E5}" type="parTrans" cxnId="{DECE5126-3373-4693-8EBA-84D939D6F409}">
      <dgm:prSet/>
      <dgm:spPr/>
      <dgm:t>
        <a:bodyPr/>
        <a:lstStyle/>
        <a:p>
          <a:endParaRPr lang="en-US"/>
        </a:p>
      </dgm:t>
    </dgm:pt>
    <dgm:pt modelId="{7D6BC09A-341A-4942-A00B-B107062FCAA0}" type="sibTrans" cxnId="{DECE5126-3373-4693-8EBA-84D939D6F409}">
      <dgm:prSet/>
      <dgm:spPr/>
      <dgm:t>
        <a:bodyPr/>
        <a:lstStyle/>
        <a:p>
          <a:endParaRPr lang="en-US"/>
        </a:p>
      </dgm:t>
    </dgm:pt>
    <dgm:pt modelId="{4A0AD73A-D7DA-477B-B159-EB6DD4C4760A}">
      <dgm:prSet custT="1"/>
      <dgm:spPr>
        <a:noFill/>
        <a:ln>
          <a:noFill/>
        </a:ln>
      </dgm:spPr>
      <dgm:t>
        <a:bodyPr/>
        <a:lstStyle/>
        <a:p>
          <a:pPr>
            <a:buClr>
              <a:schemeClr val="accent2"/>
            </a:buClr>
            <a:buFont typeface="Wingdings" panose="05000000000000000000" pitchFamily="2" charset="2"/>
            <a:buNone/>
          </a:pPr>
          <a:r>
            <a:rPr lang="en-US" sz="2000" dirty="0">
              <a:solidFill>
                <a:schemeClr val="tx1"/>
              </a:solidFill>
            </a:rPr>
            <a:t>- 1170.94 petitions (SB 1437) reforms to felony murder</a:t>
          </a:r>
        </a:p>
      </dgm:t>
    </dgm:pt>
    <dgm:pt modelId="{AC1FEDC6-E171-43EA-99FE-FFA0F404DEBD}" type="parTrans" cxnId="{FA11CC82-A5A6-4D44-9258-D36B1CD60572}">
      <dgm:prSet/>
      <dgm:spPr/>
      <dgm:t>
        <a:bodyPr/>
        <a:lstStyle/>
        <a:p>
          <a:endParaRPr lang="en-US"/>
        </a:p>
      </dgm:t>
    </dgm:pt>
    <dgm:pt modelId="{9E7B65BF-AC09-48D7-B823-E0094D5DABA5}" type="sibTrans" cxnId="{FA11CC82-A5A6-4D44-9258-D36B1CD60572}">
      <dgm:prSet/>
      <dgm:spPr/>
      <dgm:t>
        <a:bodyPr/>
        <a:lstStyle/>
        <a:p>
          <a:endParaRPr lang="en-US"/>
        </a:p>
      </dgm:t>
    </dgm:pt>
    <dgm:pt modelId="{4AC0F108-CECE-4835-A1E6-2505F9BF2104}">
      <dgm:prSet custT="1"/>
      <dgm:spPr>
        <a:noFill/>
        <a:ln>
          <a:noFill/>
        </a:ln>
      </dgm:spPr>
      <dgm:t>
        <a:bodyPr/>
        <a:lstStyle/>
        <a:p>
          <a:pPr>
            <a:buClr>
              <a:schemeClr val="accent2"/>
            </a:buClr>
            <a:buFont typeface="Wingdings" panose="05000000000000000000" pitchFamily="2" charset="2"/>
            <a:buNone/>
          </a:pPr>
          <a:r>
            <a:rPr lang="en-US" sz="2000" dirty="0">
              <a:solidFill>
                <a:schemeClr val="tx1"/>
              </a:solidFill>
            </a:rPr>
            <a:t>- Resentencing Unit via Petitions for Recall for </a:t>
          </a:r>
          <a:r>
            <a:rPr lang="en-US" sz="2000" b="1" i="1" dirty="0">
              <a:solidFill>
                <a:schemeClr val="tx1"/>
              </a:solidFill>
            </a:rPr>
            <a:t>Past</a:t>
          </a:r>
          <a:r>
            <a:rPr lang="en-US" sz="2000" dirty="0">
              <a:solidFill>
                <a:schemeClr val="tx1"/>
              </a:solidFill>
            </a:rPr>
            <a:t> cases</a:t>
          </a:r>
        </a:p>
      </dgm:t>
    </dgm:pt>
    <dgm:pt modelId="{BF266C86-4604-4D6A-AC3D-6CDB6711C952}" type="parTrans" cxnId="{EBBBE934-F381-4AD6-B0B2-B82D1A062217}">
      <dgm:prSet/>
      <dgm:spPr/>
      <dgm:t>
        <a:bodyPr/>
        <a:lstStyle/>
        <a:p>
          <a:endParaRPr lang="en-US"/>
        </a:p>
      </dgm:t>
    </dgm:pt>
    <dgm:pt modelId="{3FF2B3C3-F668-4AE6-9923-A9F4E7BD3EF1}" type="sibTrans" cxnId="{EBBBE934-F381-4AD6-B0B2-B82D1A062217}">
      <dgm:prSet/>
      <dgm:spPr/>
      <dgm:t>
        <a:bodyPr/>
        <a:lstStyle/>
        <a:p>
          <a:endParaRPr lang="en-US"/>
        </a:p>
      </dgm:t>
    </dgm:pt>
    <dgm:pt modelId="{7BEAC54F-11F3-4B38-80F5-771C799CBFAA}">
      <dgm:prSet custT="1"/>
      <dgm:spPr>
        <a:noFill/>
        <a:ln>
          <a:noFill/>
        </a:ln>
      </dgm:spPr>
      <dgm:t>
        <a:bodyPr/>
        <a:lstStyle/>
        <a:p>
          <a:pPr>
            <a:buClr>
              <a:schemeClr val="accent2"/>
            </a:buClr>
            <a:buFont typeface="Wingdings" panose="05000000000000000000" pitchFamily="2" charset="2"/>
            <a:buNone/>
          </a:pPr>
          <a:r>
            <a:rPr lang="en-US" sz="2000" dirty="0">
              <a:solidFill>
                <a:schemeClr val="tx1"/>
              </a:solidFill>
            </a:rPr>
            <a:t>- Parole Hearings</a:t>
          </a:r>
        </a:p>
      </dgm:t>
    </dgm:pt>
    <dgm:pt modelId="{39D8C99C-3CB2-45A0-87AF-435B73A2689C}" type="parTrans" cxnId="{C8B3FF7E-5DEF-4F03-A9BD-976B30CB392C}">
      <dgm:prSet/>
      <dgm:spPr/>
      <dgm:t>
        <a:bodyPr/>
        <a:lstStyle/>
        <a:p>
          <a:endParaRPr lang="en-US"/>
        </a:p>
      </dgm:t>
    </dgm:pt>
    <dgm:pt modelId="{623CC506-D12C-4531-9DF6-DA3D62A5A20F}" type="sibTrans" cxnId="{C8B3FF7E-5DEF-4F03-A9BD-976B30CB392C}">
      <dgm:prSet/>
      <dgm:spPr/>
      <dgm:t>
        <a:bodyPr/>
        <a:lstStyle/>
        <a:p>
          <a:endParaRPr lang="en-US"/>
        </a:p>
      </dgm:t>
    </dgm:pt>
    <dgm:pt modelId="{A2BA8787-94E4-4D03-BAF6-6ECCCFF5523E}">
      <dgm:prSet custT="1"/>
      <dgm:spPr>
        <a:noFill/>
        <a:ln>
          <a:noFill/>
        </a:ln>
      </dgm:spPr>
      <dgm:t>
        <a:bodyPr/>
        <a:lstStyle/>
        <a:p>
          <a:pPr>
            <a:buClr>
              <a:schemeClr val="accent2"/>
            </a:buClr>
            <a:buFont typeface="Wingdings" panose="05000000000000000000" pitchFamily="2" charset="2"/>
            <a:buNone/>
          </a:pPr>
          <a:r>
            <a:rPr lang="en-US" sz="2000" dirty="0">
              <a:solidFill>
                <a:schemeClr val="tx1"/>
              </a:solidFill>
            </a:rPr>
            <a:t>- Juvenile Court – 707 proceedings</a:t>
          </a:r>
        </a:p>
      </dgm:t>
    </dgm:pt>
    <dgm:pt modelId="{EC64F9EE-82A3-4858-91EF-46A31A49C5F6}" type="parTrans" cxnId="{82F77AD1-0C60-4F18-BC79-4DE4E56AA417}">
      <dgm:prSet/>
      <dgm:spPr/>
      <dgm:t>
        <a:bodyPr/>
        <a:lstStyle/>
        <a:p>
          <a:endParaRPr lang="en-US"/>
        </a:p>
      </dgm:t>
    </dgm:pt>
    <dgm:pt modelId="{FB9D9ED6-95F7-413C-A4B9-CB2A08BEB051}" type="sibTrans" cxnId="{82F77AD1-0C60-4F18-BC79-4DE4E56AA417}">
      <dgm:prSet/>
      <dgm:spPr/>
      <dgm:t>
        <a:bodyPr/>
        <a:lstStyle/>
        <a:p>
          <a:endParaRPr lang="en-US"/>
        </a:p>
      </dgm:t>
    </dgm:pt>
    <dgm:pt modelId="{E34923F2-6C13-4DEF-83C2-99735FC0312F}">
      <dgm:prSet custT="1"/>
      <dgm:spPr>
        <a:noFill/>
        <a:ln>
          <a:noFill/>
        </a:ln>
      </dgm:spPr>
      <dgm:t>
        <a:bodyPr/>
        <a:lstStyle/>
        <a:p>
          <a:pPr>
            <a:buClr>
              <a:schemeClr val="accent2"/>
            </a:buClr>
            <a:buFont typeface="Wingdings" panose="05000000000000000000" pitchFamily="2" charset="2"/>
            <a:buNone/>
          </a:pPr>
          <a:r>
            <a:rPr lang="en-US" sz="2000" dirty="0">
              <a:solidFill>
                <a:schemeClr val="tx1"/>
              </a:solidFill>
            </a:rPr>
            <a:t>- LWOP taken back to juvenile court</a:t>
          </a:r>
        </a:p>
      </dgm:t>
    </dgm:pt>
    <dgm:pt modelId="{EB60C698-D251-4DBD-90C2-DC91A3129262}" type="parTrans" cxnId="{B7201654-78FF-4E64-86A7-BF14BD5979F0}">
      <dgm:prSet/>
      <dgm:spPr/>
      <dgm:t>
        <a:bodyPr/>
        <a:lstStyle/>
        <a:p>
          <a:endParaRPr lang="en-US"/>
        </a:p>
      </dgm:t>
    </dgm:pt>
    <dgm:pt modelId="{43A19831-6403-4A39-A7A3-616BC4497432}" type="sibTrans" cxnId="{B7201654-78FF-4E64-86A7-BF14BD5979F0}">
      <dgm:prSet/>
      <dgm:spPr/>
      <dgm:t>
        <a:bodyPr/>
        <a:lstStyle/>
        <a:p>
          <a:endParaRPr lang="en-US"/>
        </a:p>
      </dgm:t>
    </dgm:pt>
    <dgm:pt modelId="{FA5A0B08-79F8-4472-B547-49711582F0AE}">
      <dgm:prSet custT="1"/>
      <dgm:spPr>
        <a:noFill/>
        <a:ln>
          <a:noFill/>
        </a:ln>
      </dgm:spPr>
      <dgm:t>
        <a:bodyPr/>
        <a:lstStyle/>
        <a:p>
          <a:pPr>
            <a:buClr>
              <a:schemeClr val="accent2"/>
            </a:buClr>
            <a:buFont typeface="Wingdings" panose="05000000000000000000" pitchFamily="2" charset="2"/>
            <a:buChar char="§"/>
          </a:pPr>
          <a:r>
            <a:rPr lang="en-US" sz="2000" dirty="0">
              <a:solidFill>
                <a:schemeClr val="tx1"/>
              </a:solidFill>
            </a:rPr>
            <a:t>20-08 Directive on Sentencing Enhancements</a:t>
          </a:r>
        </a:p>
      </dgm:t>
    </dgm:pt>
    <dgm:pt modelId="{15CF480B-523E-4F01-BC71-9F52AD36B3E5}" type="parTrans" cxnId="{A9A7C5AA-A4BB-4929-8E19-BD802949C911}">
      <dgm:prSet/>
      <dgm:spPr/>
      <dgm:t>
        <a:bodyPr/>
        <a:lstStyle/>
        <a:p>
          <a:endParaRPr lang="en-US"/>
        </a:p>
      </dgm:t>
    </dgm:pt>
    <dgm:pt modelId="{CF88916C-FF3A-43B1-9078-4D93F4717140}" type="sibTrans" cxnId="{A9A7C5AA-A4BB-4929-8E19-BD802949C911}">
      <dgm:prSet/>
      <dgm:spPr/>
      <dgm:t>
        <a:bodyPr/>
        <a:lstStyle/>
        <a:p>
          <a:endParaRPr lang="en-US"/>
        </a:p>
      </dgm:t>
    </dgm:pt>
    <dgm:pt modelId="{F86CC6D1-7B17-493A-AEC8-C8E5A5FC8B4C}">
      <dgm:prSet custT="1"/>
      <dgm:spPr>
        <a:noFill/>
        <a:ln>
          <a:noFill/>
        </a:ln>
      </dgm:spPr>
      <dgm:t>
        <a:bodyPr/>
        <a:lstStyle/>
        <a:p>
          <a:pPr>
            <a:buClr>
              <a:schemeClr val="accent2"/>
            </a:buClr>
            <a:buFont typeface="Wingdings" panose="05000000000000000000" pitchFamily="2" charset="2"/>
            <a:buChar char="§"/>
          </a:pPr>
          <a:r>
            <a:rPr lang="en-US" sz="2000" dirty="0">
              <a:solidFill>
                <a:schemeClr val="tx1"/>
              </a:solidFill>
            </a:rPr>
            <a:t>What applies to me?</a:t>
          </a:r>
        </a:p>
      </dgm:t>
    </dgm:pt>
    <dgm:pt modelId="{CB31F0A9-2029-4A7F-8252-233BF511925B}" type="parTrans" cxnId="{40E69F6B-EFAD-4420-95A4-A5CEA7545B6A}">
      <dgm:prSet/>
      <dgm:spPr/>
      <dgm:t>
        <a:bodyPr/>
        <a:lstStyle/>
        <a:p>
          <a:endParaRPr lang="en-US"/>
        </a:p>
      </dgm:t>
    </dgm:pt>
    <dgm:pt modelId="{87AFEE7D-F4FA-4658-B8B3-0E4510215708}" type="sibTrans" cxnId="{40E69F6B-EFAD-4420-95A4-A5CEA7545B6A}">
      <dgm:prSet/>
      <dgm:spPr/>
      <dgm:t>
        <a:bodyPr/>
        <a:lstStyle/>
        <a:p>
          <a:endParaRPr lang="en-US"/>
        </a:p>
      </dgm:t>
    </dgm:pt>
    <dgm:pt modelId="{322AD0F4-1090-4D49-9C90-005DEF814F61}">
      <dgm:prSet custT="1"/>
      <dgm:spPr>
        <a:noFill/>
        <a:ln>
          <a:noFill/>
        </a:ln>
      </dgm:spPr>
      <dgm:t>
        <a:bodyPr/>
        <a:lstStyle/>
        <a:p>
          <a:pPr>
            <a:buClr>
              <a:schemeClr val="accent2"/>
            </a:buClr>
            <a:buFont typeface="Wingdings" panose="05000000000000000000" pitchFamily="2" charset="2"/>
            <a:buChar char="§"/>
          </a:pPr>
          <a:r>
            <a:rPr lang="en-US" sz="2000" dirty="0">
              <a:solidFill>
                <a:schemeClr val="tx1"/>
              </a:solidFill>
            </a:rPr>
            <a:t>Do I need a lawyer?</a:t>
          </a:r>
        </a:p>
      </dgm:t>
    </dgm:pt>
    <dgm:pt modelId="{1A00B856-28ED-49A5-AED5-FD6EDD9D6013}" type="parTrans" cxnId="{97164867-47F4-4B73-8676-51EFDB943294}">
      <dgm:prSet/>
      <dgm:spPr/>
      <dgm:t>
        <a:bodyPr/>
        <a:lstStyle/>
        <a:p>
          <a:endParaRPr lang="en-US"/>
        </a:p>
      </dgm:t>
    </dgm:pt>
    <dgm:pt modelId="{AD03E1A2-2E21-446C-9102-1DB3CE3051E2}" type="sibTrans" cxnId="{97164867-47F4-4B73-8676-51EFDB943294}">
      <dgm:prSet/>
      <dgm:spPr/>
      <dgm:t>
        <a:bodyPr/>
        <a:lstStyle/>
        <a:p>
          <a:endParaRPr lang="en-US"/>
        </a:p>
      </dgm:t>
    </dgm:pt>
    <dgm:pt modelId="{64D84A67-F50F-497A-A521-6DC48F6BDCF1}">
      <dgm:prSet custT="1"/>
      <dgm:spPr>
        <a:noFill/>
        <a:ln>
          <a:noFill/>
        </a:ln>
      </dgm:spPr>
      <dgm:t>
        <a:bodyPr/>
        <a:lstStyle/>
        <a:p>
          <a:pPr>
            <a:buClr>
              <a:schemeClr val="accent2"/>
            </a:buClr>
            <a:buFont typeface="Wingdings" panose="05000000000000000000" pitchFamily="2" charset="2"/>
            <a:buChar char="§"/>
          </a:pPr>
          <a:r>
            <a:rPr lang="en-US" sz="2000" dirty="0">
              <a:solidFill>
                <a:schemeClr val="tx1"/>
              </a:solidFill>
            </a:rPr>
            <a:t>Odds and Ends/Conclusions</a:t>
          </a:r>
        </a:p>
      </dgm:t>
    </dgm:pt>
    <dgm:pt modelId="{E976AB47-A255-4E1B-832C-9056F3CE4AC8}" type="parTrans" cxnId="{E7A37857-FA95-4298-958B-5C7F26459171}">
      <dgm:prSet/>
      <dgm:spPr/>
      <dgm:t>
        <a:bodyPr/>
        <a:lstStyle/>
        <a:p>
          <a:endParaRPr lang="en-US"/>
        </a:p>
      </dgm:t>
    </dgm:pt>
    <dgm:pt modelId="{81950F30-25C9-4239-B80A-64F743075D2C}" type="sibTrans" cxnId="{E7A37857-FA95-4298-958B-5C7F26459171}">
      <dgm:prSet/>
      <dgm:spPr/>
      <dgm:t>
        <a:bodyPr/>
        <a:lstStyle/>
        <a:p>
          <a:endParaRPr lang="en-US"/>
        </a:p>
      </dgm:t>
    </dgm:pt>
    <dgm:pt modelId="{48838873-4431-4954-9171-1238775AC576}" type="pres">
      <dgm:prSet presAssocID="{B192402E-D48E-4A20-9102-455829196172}" presName="linear" presStyleCnt="0">
        <dgm:presLayoutVars>
          <dgm:dir/>
          <dgm:animLvl val="lvl"/>
          <dgm:resizeHandles val="exact"/>
        </dgm:presLayoutVars>
      </dgm:prSet>
      <dgm:spPr/>
    </dgm:pt>
    <dgm:pt modelId="{7A9A7E11-086D-494C-A9CB-282317B86890}" type="pres">
      <dgm:prSet presAssocID="{A0FD6C4B-C328-46A1-BCE1-E5656EF090D0}" presName="parentLin" presStyleCnt="0"/>
      <dgm:spPr/>
    </dgm:pt>
    <dgm:pt modelId="{67D0EC1C-8906-4731-AB70-77A4E7DA1269}" type="pres">
      <dgm:prSet presAssocID="{A0FD6C4B-C328-46A1-BCE1-E5656EF090D0}" presName="parentLeftMargin" presStyleLbl="node1" presStyleIdx="0" presStyleCnt="1"/>
      <dgm:spPr/>
    </dgm:pt>
    <dgm:pt modelId="{32A47781-9728-47B8-8382-F16CF39906FE}" type="pres">
      <dgm:prSet presAssocID="{A0FD6C4B-C328-46A1-BCE1-E5656EF090D0}" presName="parentText" presStyleLbl="node1" presStyleIdx="0" presStyleCnt="1">
        <dgm:presLayoutVars>
          <dgm:chMax val="0"/>
          <dgm:bulletEnabled val="1"/>
        </dgm:presLayoutVars>
      </dgm:prSet>
      <dgm:spPr/>
    </dgm:pt>
    <dgm:pt modelId="{90CD91A1-9305-46E6-9766-527D48C9FB8C}" type="pres">
      <dgm:prSet presAssocID="{A0FD6C4B-C328-46A1-BCE1-E5656EF090D0}" presName="negativeSpace" presStyleCnt="0"/>
      <dgm:spPr/>
    </dgm:pt>
    <dgm:pt modelId="{659D9309-FC1B-466B-AE6B-89A4528C66E1}" type="pres">
      <dgm:prSet presAssocID="{A0FD6C4B-C328-46A1-BCE1-E5656EF090D0}" presName="childText" presStyleLbl="conFgAcc1" presStyleIdx="0" presStyleCnt="1" custScaleY="90840" custLinFactNeighborX="758" custLinFactNeighborY="-26702">
        <dgm:presLayoutVars>
          <dgm:bulletEnabled val="1"/>
        </dgm:presLayoutVars>
      </dgm:prSet>
      <dgm:spPr/>
    </dgm:pt>
  </dgm:ptLst>
  <dgm:cxnLst>
    <dgm:cxn modelId="{5B14470A-361C-4F4D-B7A2-8589089C7775}" type="presOf" srcId="{A2BA8787-94E4-4D03-BAF6-6ECCCFF5523E}" destId="{659D9309-FC1B-466B-AE6B-89A4528C66E1}" srcOrd="0" destOrd="9" presId="urn:microsoft.com/office/officeart/2005/8/layout/list1"/>
    <dgm:cxn modelId="{97C0F90C-F2BF-4816-ABA8-FF835DB051E1}" srcId="{A0FD6C4B-C328-46A1-BCE1-E5656EF090D0}" destId="{CECF1484-DC57-421A-ADCE-B428F968955C}" srcOrd="3" destOrd="0" parTransId="{6BECE643-311B-4AC9-8A62-913940B78CB0}" sibTransId="{BB690497-B902-4DDC-8627-2CE6E22E9903}"/>
    <dgm:cxn modelId="{260CC718-1C19-4A58-B25E-4613464E2BCD}" type="presOf" srcId="{B192402E-D48E-4A20-9102-455829196172}" destId="{48838873-4431-4954-9171-1238775AC576}" srcOrd="0" destOrd="0" presId="urn:microsoft.com/office/officeart/2005/8/layout/list1"/>
    <dgm:cxn modelId="{DECE5126-3373-4693-8EBA-84D939D6F409}" srcId="{CECF1484-DC57-421A-ADCE-B428F968955C}" destId="{F03F3F6A-40F6-4C6E-8329-D33F15596FF9}" srcOrd="1" destOrd="0" parTransId="{54864A9B-C5C3-4E40-819C-D4AB70AD81E5}" sibTransId="{7D6BC09A-341A-4942-A00B-B107062FCAA0}"/>
    <dgm:cxn modelId="{5982C12B-3881-4E5F-910B-CA265FD5E102}" srcId="{A0FD6C4B-C328-46A1-BCE1-E5656EF090D0}" destId="{5395F473-4B00-496B-B453-6451BF799B09}" srcOrd="0" destOrd="0" parTransId="{9C1152B7-4D34-4CA0-9DDC-F21FD4AEAD28}" sibTransId="{169C7AF9-916F-47C4-A9C3-3ACADEA4D272}"/>
    <dgm:cxn modelId="{CC51F631-EF17-40AA-A4FD-F94CE468D267}" type="presOf" srcId="{CECF1484-DC57-421A-ADCE-B428F968955C}" destId="{659D9309-FC1B-466B-AE6B-89A4528C66E1}" srcOrd="0" destOrd="3" presId="urn:microsoft.com/office/officeart/2005/8/layout/list1"/>
    <dgm:cxn modelId="{F50AF633-7241-4177-8F9D-0A8EE5450EEE}" type="presOf" srcId="{45A27EDC-C1C6-4DC4-B2DD-44D7C467CB43}" destId="{659D9309-FC1B-466B-AE6B-89A4528C66E1}" srcOrd="0" destOrd="4" presId="urn:microsoft.com/office/officeart/2005/8/layout/list1"/>
    <dgm:cxn modelId="{EBBBE934-F381-4AD6-B0B2-B82D1A062217}" srcId="{CECF1484-DC57-421A-ADCE-B428F968955C}" destId="{4AC0F108-CECE-4835-A1E6-2505F9BF2104}" srcOrd="3" destOrd="0" parTransId="{BF266C86-4604-4D6A-AC3D-6CDB6711C952}" sibTransId="{3FF2B3C3-F668-4AE6-9923-A9F4E7BD3EF1}"/>
    <dgm:cxn modelId="{82721B38-E545-4BED-9651-1405E9F2C4A5}" type="presOf" srcId="{A0FD6C4B-C328-46A1-BCE1-E5656EF090D0}" destId="{67D0EC1C-8906-4731-AB70-77A4E7DA1269}" srcOrd="0" destOrd="0" presId="urn:microsoft.com/office/officeart/2005/8/layout/list1"/>
    <dgm:cxn modelId="{2819B338-18EE-4CB9-9A48-2921AF665044}" type="presOf" srcId="{64D84A67-F50F-497A-A521-6DC48F6BDCF1}" destId="{659D9309-FC1B-466B-AE6B-89A4528C66E1}" srcOrd="0" destOrd="14" presId="urn:microsoft.com/office/officeart/2005/8/layout/list1"/>
    <dgm:cxn modelId="{97164867-47F4-4B73-8676-51EFDB943294}" srcId="{A0FD6C4B-C328-46A1-BCE1-E5656EF090D0}" destId="{322AD0F4-1090-4D49-9C90-005DEF814F61}" srcOrd="6" destOrd="0" parTransId="{1A00B856-28ED-49A5-AED5-FD6EDD9D6013}" sibTransId="{AD03E1A2-2E21-446C-9102-1DB3CE3051E2}"/>
    <dgm:cxn modelId="{7D31DF4A-CDE0-4B18-8E4B-9D334BA4C4C2}" type="presOf" srcId="{FA5A0B08-79F8-4472-B547-49711582F0AE}" destId="{659D9309-FC1B-466B-AE6B-89A4528C66E1}" srcOrd="0" destOrd="11" presId="urn:microsoft.com/office/officeart/2005/8/layout/list1"/>
    <dgm:cxn modelId="{40E69F6B-EFAD-4420-95A4-A5CEA7545B6A}" srcId="{A0FD6C4B-C328-46A1-BCE1-E5656EF090D0}" destId="{F86CC6D1-7B17-493A-AEC8-C8E5A5FC8B4C}" srcOrd="5" destOrd="0" parTransId="{CB31F0A9-2029-4A7F-8252-233BF511925B}" sibTransId="{87AFEE7D-F4FA-4658-B8B3-0E4510215708}"/>
    <dgm:cxn modelId="{9CDC646E-2424-46F2-8557-572987ADC170}" type="presOf" srcId="{F03F3F6A-40F6-4C6E-8329-D33F15596FF9}" destId="{659D9309-FC1B-466B-AE6B-89A4528C66E1}" srcOrd="0" destOrd="5" presId="urn:microsoft.com/office/officeart/2005/8/layout/list1"/>
    <dgm:cxn modelId="{B7201654-78FF-4E64-86A7-BF14BD5979F0}" srcId="{CECF1484-DC57-421A-ADCE-B428F968955C}" destId="{E34923F2-6C13-4DEF-83C2-99735FC0312F}" srcOrd="6" destOrd="0" parTransId="{EB60C698-D251-4DBD-90C2-DC91A3129262}" sibTransId="{43A19831-6403-4A39-A7A3-616BC4497432}"/>
    <dgm:cxn modelId="{E7A37857-FA95-4298-958B-5C7F26459171}" srcId="{A0FD6C4B-C328-46A1-BCE1-E5656EF090D0}" destId="{64D84A67-F50F-497A-A521-6DC48F6BDCF1}" srcOrd="7" destOrd="0" parTransId="{E976AB47-A255-4E1B-832C-9056F3CE4AC8}" sibTransId="{81950F30-25C9-4239-B80A-64F743075D2C}"/>
    <dgm:cxn modelId="{7153767C-84A1-4ABF-9428-77D654FE5C13}" type="presOf" srcId="{ED7BFBCA-85AB-470A-B757-1414C645E6DE}" destId="{659D9309-FC1B-466B-AE6B-89A4528C66E1}" srcOrd="0" destOrd="1" presId="urn:microsoft.com/office/officeart/2005/8/layout/list1"/>
    <dgm:cxn modelId="{514CF77E-2702-4E41-BBF7-AE7BEE11BC28}" srcId="{A0FD6C4B-C328-46A1-BCE1-E5656EF090D0}" destId="{7B462FE7-7B47-4C43-825F-EA91231EE551}" srcOrd="8" destOrd="0" parTransId="{5E9A3F44-20E3-43FD-85F4-2D55CAF29EEC}" sibTransId="{A99CCC79-C128-4A27-815C-5FF714A328AF}"/>
    <dgm:cxn modelId="{C8B3FF7E-5DEF-4F03-A9BD-976B30CB392C}" srcId="{CECF1484-DC57-421A-ADCE-B428F968955C}" destId="{7BEAC54F-11F3-4B38-80F5-771C799CBFAA}" srcOrd="4" destOrd="0" parTransId="{39D8C99C-3CB2-45A0-87AF-435B73A2689C}" sibTransId="{623CC506-D12C-4531-9DF6-DA3D62A5A20F}"/>
    <dgm:cxn modelId="{977EBC7F-2A60-47FC-B2C6-F711F71CAC3D}" srcId="{B192402E-D48E-4A20-9102-455829196172}" destId="{A0FD6C4B-C328-46A1-BCE1-E5656EF090D0}" srcOrd="0" destOrd="0" parTransId="{A59C1104-12FD-4F5E-B6CE-F72E8E03349F}" sibTransId="{E7681481-D5BB-49FB-B023-0506672003EA}"/>
    <dgm:cxn modelId="{FA11CC82-A5A6-4D44-9258-D36B1CD60572}" srcId="{CECF1484-DC57-421A-ADCE-B428F968955C}" destId="{4A0AD73A-D7DA-477B-B159-EB6DD4C4760A}" srcOrd="2" destOrd="0" parTransId="{AC1FEDC6-E171-43EA-99FE-FFA0F404DEBD}" sibTransId="{9E7B65BF-AC09-48D7-B823-E0094D5DABA5}"/>
    <dgm:cxn modelId="{2E20D984-E5F7-42E1-9C71-66819533F843}" type="presOf" srcId="{7B462FE7-7B47-4C43-825F-EA91231EE551}" destId="{659D9309-FC1B-466B-AE6B-89A4528C66E1}" srcOrd="0" destOrd="15" presId="urn:microsoft.com/office/officeart/2005/8/layout/list1"/>
    <dgm:cxn modelId="{14153C8F-6C80-42B0-87E5-240E86390A09}" type="presOf" srcId="{5395F473-4B00-496B-B453-6451BF799B09}" destId="{659D9309-FC1B-466B-AE6B-89A4528C66E1}" srcOrd="0" destOrd="0" presId="urn:microsoft.com/office/officeart/2005/8/layout/list1"/>
    <dgm:cxn modelId="{BE6F25A7-A14F-425E-9C5F-8A876F53D812}" type="presOf" srcId="{E34923F2-6C13-4DEF-83C2-99735FC0312F}" destId="{659D9309-FC1B-466B-AE6B-89A4528C66E1}" srcOrd="0" destOrd="10" presId="urn:microsoft.com/office/officeart/2005/8/layout/list1"/>
    <dgm:cxn modelId="{A9A7C5AA-A4BB-4929-8E19-BD802949C911}" srcId="{A0FD6C4B-C328-46A1-BCE1-E5656EF090D0}" destId="{FA5A0B08-79F8-4472-B547-49711582F0AE}" srcOrd="4" destOrd="0" parTransId="{15CF480B-523E-4F01-BC71-9F52AD36B3E5}" sibTransId="{CF88916C-FF3A-43B1-9078-4D93F4717140}"/>
    <dgm:cxn modelId="{4CE90AAB-77B1-4224-B70D-1BC0C5DA94F8}" type="presOf" srcId="{7BEAC54F-11F3-4B38-80F5-771C799CBFAA}" destId="{659D9309-FC1B-466B-AE6B-89A4528C66E1}" srcOrd="0" destOrd="8" presId="urn:microsoft.com/office/officeart/2005/8/layout/list1"/>
    <dgm:cxn modelId="{B07E14B7-A69E-45A0-ABC4-12FD1378EB54}" type="presOf" srcId="{4A0AD73A-D7DA-477B-B159-EB6DD4C4760A}" destId="{659D9309-FC1B-466B-AE6B-89A4528C66E1}" srcOrd="0" destOrd="6" presId="urn:microsoft.com/office/officeart/2005/8/layout/list1"/>
    <dgm:cxn modelId="{FC8D44CC-3A7F-425D-BF92-A8BC66B746D1}" type="presOf" srcId="{F86CC6D1-7B17-493A-AEC8-C8E5A5FC8B4C}" destId="{659D9309-FC1B-466B-AE6B-89A4528C66E1}" srcOrd="0" destOrd="12" presId="urn:microsoft.com/office/officeart/2005/8/layout/list1"/>
    <dgm:cxn modelId="{82F77AD1-0C60-4F18-BC79-4DE4E56AA417}" srcId="{CECF1484-DC57-421A-ADCE-B428F968955C}" destId="{A2BA8787-94E4-4D03-BAF6-6ECCCFF5523E}" srcOrd="5" destOrd="0" parTransId="{EC64F9EE-82A3-4858-91EF-46A31A49C5F6}" sibTransId="{FB9D9ED6-95F7-413C-A4B9-CB2A08BEB051}"/>
    <dgm:cxn modelId="{6518B6D6-A162-4D15-BD60-F84DAF43C1ED}" type="presOf" srcId="{322AD0F4-1090-4D49-9C90-005DEF814F61}" destId="{659D9309-FC1B-466B-AE6B-89A4528C66E1}" srcOrd="0" destOrd="13" presId="urn:microsoft.com/office/officeart/2005/8/layout/list1"/>
    <dgm:cxn modelId="{34E7FBDE-4D6B-4EFB-AFF3-FC1DF19E2522}" type="presOf" srcId="{A0FD6C4B-C328-46A1-BCE1-E5656EF090D0}" destId="{32A47781-9728-47B8-8382-F16CF39906FE}" srcOrd="1" destOrd="0" presId="urn:microsoft.com/office/officeart/2005/8/layout/list1"/>
    <dgm:cxn modelId="{580438E0-3258-4DC3-891B-949357C3E487}" srcId="{CECF1484-DC57-421A-ADCE-B428F968955C}" destId="{45A27EDC-C1C6-4DC4-B2DD-44D7C467CB43}" srcOrd="0" destOrd="0" parTransId="{F96A3F9F-D45F-43C3-803F-C8D2A2AC33C8}" sibTransId="{031D4052-B009-4CFC-A904-4BCBE7E14408}"/>
    <dgm:cxn modelId="{769AC2E0-480D-41AB-BE4C-F01603F65A64}" srcId="{A0FD6C4B-C328-46A1-BCE1-E5656EF090D0}" destId="{2904A716-59B7-4104-AC29-2F533F57D625}" srcOrd="2" destOrd="0" parTransId="{9B32CB96-1CE6-4CA6-98D9-C2203F6FCB19}" sibTransId="{14A70495-26CC-4CC9-BF87-1FC52EE50B35}"/>
    <dgm:cxn modelId="{099F59E6-A026-4DD8-AF5B-2114C359A844}" type="presOf" srcId="{4AC0F108-CECE-4835-A1E6-2505F9BF2104}" destId="{659D9309-FC1B-466B-AE6B-89A4528C66E1}" srcOrd="0" destOrd="7" presId="urn:microsoft.com/office/officeart/2005/8/layout/list1"/>
    <dgm:cxn modelId="{CADA49E7-D7E4-4B04-9DDF-B5A55F3314AF}" srcId="{A0FD6C4B-C328-46A1-BCE1-E5656EF090D0}" destId="{ED7BFBCA-85AB-470A-B757-1414C645E6DE}" srcOrd="1" destOrd="0" parTransId="{B49CC6F4-1BCE-47E4-B510-CFFABFF8574B}" sibTransId="{C0C02030-8E95-4FBF-B65E-3B9A5576FA0F}"/>
    <dgm:cxn modelId="{BAA68BE8-29BF-472B-8C42-3D11BAD2F417}" type="presOf" srcId="{2904A716-59B7-4104-AC29-2F533F57D625}" destId="{659D9309-FC1B-466B-AE6B-89A4528C66E1}" srcOrd="0" destOrd="2" presId="urn:microsoft.com/office/officeart/2005/8/layout/list1"/>
    <dgm:cxn modelId="{0F558336-BF5A-4F75-9956-98AA57F70965}" type="presParOf" srcId="{48838873-4431-4954-9171-1238775AC576}" destId="{7A9A7E11-086D-494C-A9CB-282317B86890}" srcOrd="0" destOrd="0" presId="urn:microsoft.com/office/officeart/2005/8/layout/list1"/>
    <dgm:cxn modelId="{A8F3A781-2899-412B-ABD8-92FA6FA43334}" type="presParOf" srcId="{7A9A7E11-086D-494C-A9CB-282317B86890}" destId="{67D0EC1C-8906-4731-AB70-77A4E7DA1269}" srcOrd="0" destOrd="0" presId="urn:microsoft.com/office/officeart/2005/8/layout/list1"/>
    <dgm:cxn modelId="{890F42A4-982A-4ED2-ACD2-93746C48042F}" type="presParOf" srcId="{7A9A7E11-086D-494C-A9CB-282317B86890}" destId="{32A47781-9728-47B8-8382-F16CF39906FE}" srcOrd="1" destOrd="0" presId="urn:microsoft.com/office/officeart/2005/8/layout/list1"/>
    <dgm:cxn modelId="{D35095DA-5118-4923-A3AF-4BC15B5EF642}" type="presParOf" srcId="{48838873-4431-4954-9171-1238775AC576}" destId="{90CD91A1-9305-46E6-9766-527D48C9FB8C}" srcOrd="1" destOrd="0" presId="urn:microsoft.com/office/officeart/2005/8/layout/list1"/>
    <dgm:cxn modelId="{6D995271-3FC4-4C7A-A214-647A61D5B290}" type="presParOf" srcId="{48838873-4431-4954-9171-1238775AC576}" destId="{659D9309-FC1B-466B-AE6B-89A4528C66E1}" srcOrd="2"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FFB58190-E438-47AF-86F3-FAEC2813ACF1}">
      <dgm:prSet custT="1"/>
      <dgm:spPr>
        <a:solidFill>
          <a:schemeClr val="accent3">
            <a:lumMod val="60000"/>
            <a:lumOff val="40000"/>
          </a:schemeClr>
        </a:solidFill>
        <a:ln>
          <a:noFill/>
        </a:ln>
      </dgm:spPr>
      <dgm:t>
        <a:bodyPr/>
        <a:lstStyle/>
        <a:p>
          <a:pPr>
            <a:spcAft>
              <a:spcPts val="0"/>
            </a:spcAft>
          </a:pPr>
          <a:r>
            <a:rPr lang="en-US" sz="2000" dirty="0">
              <a:solidFill>
                <a:schemeClr val="tx1"/>
              </a:solidFill>
            </a:rPr>
            <a:t>Volume of </a:t>
          </a:r>
          <a:r>
            <a:rPr lang="en-US" sz="2000" i="1" dirty="0">
              <a:solidFill>
                <a:schemeClr val="tx1"/>
              </a:solidFill>
            </a:rPr>
            <a:t>past</a:t>
          </a:r>
          <a:r>
            <a:rPr lang="en-US" sz="2000" dirty="0">
              <a:solidFill>
                <a:schemeClr val="tx1"/>
              </a:solidFill>
            </a:rPr>
            <a:t> cases </a:t>
          </a:r>
          <a:br>
            <a:rPr lang="en-US" sz="1600" dirty="0">
              <a:solidFill>
                <a:schemeClr val="tx1"/>
              </a:solidFill>
            </a:rPr>
          </a:br>
          <a:endParaRPr lang="en-US" sz="1200" dirty="0">
            <a:solidFill>
              <a:schemeClr val="tx1"/>
            </a:solidFill>
          </a:endParaRPr>
        </a:p>
        <a:p>
          <a:pPr>
            <a:spcAft>
              <a:spcPts val="0"/>
            </a:spcAft>
          </a:pPr>
          <a:r>
            <a:rPr lang="en-US" sz="1200" dirty="0">
              <a:solidFill>
                <a:schemeClr val="tx1"/>
              </a:solidFill>
            </a:rPr>
            <a:t>- “20,000-30,000 cases with out-of-policy cases” @ page 6 of 20-14 Directive.</a:t>
          </a:r>
        </a:p>
        <a:p>
          <a:pPr>
            <a:spcAft>
              <a:spcPts val="0"/>
            </a:spcAft>
          </a:pPr>
          <a:endParaRPr lang="en-US" sz="1200" dirty="0">
            <a:solidFill>
              <a:schemeClr val="tx1"/>
            </a:solidFill>
          </a:endParaRPr>
        </a:p>
        <a:p>
          <a:pPr>
            <a:spcAft>
              <a:spcPts val="0"/>
            </a:spcAft>
          </a:pPr>
          <a:r>
            <a:rPr lang="en-US" sz="1200" dirty="0">
              <a:solidFill>
                <a:schemeClr val="tx1"/>
              </a:solidFill>
            </a:rPr>
            <a:t>- “He [Mike Romano of Stanford Law Clinic] estimates that he would have the capacity to do approximately </a:t>
          </a:r>
          <a:r>
            <a:rPr lang="en-US" sz="1200" b="1" dirty="0">
              <a:solidFill>
                <a:schemeClr val="tx1"/>
              </a:solidFill>
            </a:rPr>
            <a:t>somewhere around 1,000 cases per year. So, 20,000 that would be 20 years to do that. Obviously, that’s an unacceptable state of affairs.</a:t>
          </a:r>
          <a:r>
            <a:rPr lang="en-US" sz="1200" dirty="0">
              <a:solidFill>
                <a:schemeClr val="tx1"/>
              </a:solidFill>
            </a:rPr>
            <a:t> So, what we’re trying to do is </a:t>
          </a:r>
          <a:r>
            <a:rPr lang="en-US" sz="1200" b="1" dirty="0">
              <a:solidFill>
                <a:schemeClr val="tx1"/>
              </a:solidFill>
            </a:rPr>
            <a:t>“we’re trying to identify and working to get funding and additional people to assist with this</a:t>
          </a:r>
          <a:r>
            <a:rPr lang="en-US" sz="1200" dirty="0">
              <a:solidFill>
                <a:schemeClr val="tx1"/>
              </a:solidFill>
            </a:rPr>
            <a:t>.”</a:t>
          </a:r>
          <a:endParaRPr lang="en-US" sz="1200" noProof="1">
            <a:solidFill>
              <a:schemeClr val="tx1"/>
            </a:solidFill>
          </a:endParaRPr>
        </a:p>
      </dgm:t>
    </dgm:pt>
    <dgm:pt modelId="{A40BCF22-228C-4E6F-A028-7BBDE5C12E5A}" type="parTrans" cxnId="{8FB3CA80-DD34-4F68-B118-EAE12645570F}">
      <dgm:prSet/>
      <dgm:spPr/>
      <dgm:t>
        <a:bodyPr/>
        <a:lstStyle/>
        <a:p>
          <a:endParaRPr lang="en-US"/>
        </a:p>
      </dgm:t>
    </dgm:pt>
    <dgm:pt modelId="{547F8894-C324-4B84-95BE-A51E4FE0FA16}" type="sibTrans" cxnId="{8FB3CA80-DD34-4F68-B118-EAE12645570F}">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CE11A269-561D-4BA1-BC45-87F6759FD368}">
      <dgm:prSet custT="1"/>
      <dgm:spPr>
        <a:solidFill>
          <a:schemeClr val="accent3">
            <a:lumMod val="60000"/>
            <a:lumOff val="40000"/>
          </a:schemeClr>
        </a:soli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l" defTabSz="711200">
            <a:lnSpc>
              <a:spcPct val="90000"/>
            </a:lnSpc>
            <a:spcBef>
              <a:spcPct val="0"/>
            </a:spcBef>
            <a:spcAft>
              <a:spcPts val="0"/>
            </a:spcAft>
            <a:buNone/>
          </a:pPr>
          <a:r>
            <a:rPr lang="en-US" sz="2000" kern="1200" dirty="0">
              <a:solidFill>
                <a:schemeClr val="tx1"/>
              </a:solidFill>
              <a:latin typeface="Calibri"/>
              <a:ea typeface="+mn-ea"/>
              <a:cs typeface="+mn-cs"/>
            </a:rPr>
            <a:t>Resources </a:t>
          </a:r>
        </a:p>
        <a:p>
          <a:pPr marL="0" lvl="0" indent="0" algn="l" defTabSz="711200">
            <a:lnSpc>
              <a:spcPct val="90000"/>
            </a:lnSpc>
            <a:spcBef>
              <a:spcPct val="0"/>
            </a:spcBef>
            <a:spcAft>
              <a:spcPts val="0"/>
            </a:spcAft>
            <a:buNone/>
          </a:pP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 </a:t>
          </a:r>
          <a:r>
            <a:rPr lang="en-US" sz="1200" b="1" kern="1200" dirty="0">
              <a:solidFill>
                <a:schemeClr val="tx1"/>
              </a:solidFill>
              <a:latin typeface="+mn-lt"/>
            </a:rPr>
            <a:t>“We’re doing this at a time when there are substantial cutbacks</a:t>
          </a:r>
          <a:r>
            <a:rPr lang="en-US" sz="1200" kern="1200" dirty="0">
              <a:solidFill>
                <a:schemeClr val="tx1"/>
              </a:solidFill>
              <a:latin typeface="+mn-lt"/>
            </a:rPr>
            <a:t>.”</a:t>
          </a:r>
        </a:p>
        <a:p>
          <a:pPr marL="0" lvl="0" indent="0" algn="l" defTabSz="711200">
            <a:lnSpc>
              <a:spcPct val="90000"/>
            </a:lnSpc>
            <a:spcBef>
              <a:spcPct val="0"/>
            </a:spcBef>
            <a:spcAft>
              <a:spcPts val="0"/>
            </a:spcAft>
          </a:pPr>
          <a:endParaRPr lang="en-US" sz="1200" kern="1200" dirty="0">
            <a:solidFill>
              <a:schemeClr val="tx1"/>
            </a:solidFill>
            <a:latin typeface="+mn-lt"/>
          </a:endParaRPr>
        </a:p>
        <a:p>
          <a:pPr marL="0" lvl="0" indent="0" algn="l" defTabSz="711200">
            <a:lnSpc>
              <a:spcPct val="90000"/>
            </a:lnSpc>
            <a:spcBef>
              <a:spcPct val="0"/>
            </a:spcBef>
            <a:spcAft>
              <a:spcPts val="0"/>
            </a:spcAft>
            <a:buFont typeface="Symbol" panose="05050102010706020507" pitchFamily="18" charset="2"/>
            <a:buChar char=""/>
          </a:pPr>
          <a:r>
            <a:rPr lang="en-US" sz="1200" kern="1200" dirty="0">
              <a:solidFill>
                <a:schemeClr val="tx1"/>
              </a:solidFill>
              <a:latin typeface="+mn-lt"/>
            </a:rPr>
            <a:t>- “So, the first thing that we’re doing now is we’re forming a working group, we’re analyzing the scope of the work, then we’re </a:t>
          </a:r>
          <a:r>
            <a:rPr lang="en-US" sz="1200" b="1" kern="1200" dirty="0">
              <a:solidFill>
                <a:schemeClr val="tx1"/>
              </a:solidFill>
              <a:latin typeface="+mn-lt"/>
            </a:rPr>
            <a:t>going to try to identify funding sources and resources both internally (within government).”</a:t>
          </a:r>
          <a:endParaRPr lang="en-US" sz="1200" kern="1200" dirty="0">
            <a:solidFill>
              <a:schemeClr val="tx1"/>
            </a:solidFill>
            <a:latin typeface="+mn-lt"/>
            <a:ea typeface="+mn-ea"/>
            <a:cs typeface="+mn-cs"/>
          </a:endParaRPr>
        </a:p>
      </dgm:t>
    </dgm:pt>
    <dgm:pt modelId="{4A66CBC3-2E89-46E5-B2EA-1705F05E6FDD}" type="parTrans" cxnId="{2E9E5A02-0CE8-4569-9B67-05EE24CE2438}">
      <dgm:prSet/>
      <dgm:spPr/>
      <dgm:t>
        <a:bodyPr/>
        <a:lstStyle/>
        <a:p>
          <a:endParaRPr lang="en-US"/>
        </a:p>
      </dgm:t>
    </dgm:pt>
    <dgm:pt modelId="{C9DED455-19B5-45BA-AEF1-572CA46E947B}" type="sibTrans" cxnId="{2E9E5A02-0CE8-4569-9B67-05EE24CE2438}">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C2A3EC29-44BC-4E51-92DE-E27BF9CD4489}">
      <dgm:prSet custT="1"/>
      <dgm:spPr>
        <a:solidFill>
          <a:schemeClr val="accent3">
            <a:lumMod val="60000"/>
            <a:lumOff val="40000"/>
          </a:schemeClr>
        </a:soli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l" defTabSz="711200">
            <a:lnSpc>
              <a:spcPct val="90000"/>
            </a:lnSpc>
            <a:spcBef>
              <a:spcPct val="0"/>
            </a:spcBef>
            <a:spcAft>
              <a:spcPct val="35000"/>
            </a:spcAft>
            <a:buNone/>
          </a:pPr>
          <a:r>
            <a:rPr lang="en-US" sz="2000" kern="1200" dirty="0">
              <a:solidFill>
                <a:schemeClr val="tx1"/>
              </a:solidFill>
              <a:latin typeface="Calibri"/>
              <a:ea typeface="+mn-ea"/>
              <a:cs typeface="+mn-cs"/>
            </a:rPr>
            <a:t>Timing</a:t>
          </a:r>
        </a:p>
        <a:p>
          <a:pPr marL="0" lvl="0" indent="0" algn="l" defTabSz="711200">
            <a:lnSpc>
              <a:spcPct val="90000"/>
            </a:lnSpc>
            <a:spcBef>
              <a:spcPct val="0"/>
            </a:spcBef>
            <a:spcAft>
              <a:spcPct val="35000"/>
            </a:spcAft>
            <a:buNone/>
          </a:pPr>
          <a:r>
            <a:rPr lang="en-US" sz="1200" kern="1200" dirty="0">
              <a:solidFill>
                <a:schemeClr val="tx1"/>
              </a:solidFill>
              <a:latin typeface="+mn-lt"/>
            </a:rPr>
            <a:t>“We’re in the process of </a:t>
          </a:r>
          <a:r>
            <a:rPr lang="en-US" sz="1200" b="1" kern="1200" dirty="0">
              <a:solidFill>
                <a:schemeClr val="tx1"/>
              </a:solidFill>
              <a:latin typeface="+mn-lt"/>
            </a:rPr>
            <a:t>creating a team to do this work. It’s gonna take probably  – I suspect around 60 days.” </a:t>
          </a:r>
          <a:endParaRPr lang="en-US" sz="1200" kern="1200" dirty="0">
            <a:solidFill>
              <a:schemeClr val="tx1"/>
            </a:solidFill>
            <a:latin typeface="+mn-lt"/>
          </a:endParaRPr>
        </a:p>
        <a:p>
          <a:pPr marL="0" lvl="0" indent="0" algn="l" defTabSz="711200">
            <a:lnSpc>
              <a:spcPct val="90000"/>
            </a:lnSpc>
            <a:spcBef>
              <a:spcPct val="0"/>
            </a:spcBef>
            <a:spcAft>
              <a:spcPct val="35000"/>
            </a:spcAft>
            <a:buFont typeface="Symbol" panose="05050102010706020507" pitchFamily="18" charset="2"/>
            <a:buChar char=""/>
          </a:pPr>
          <a:r>
            <a:rPr lang="en-US" sz="1200" kern="1200" dirty="0">
              <a:solidFill>
                <a:schemeClr val="tx1"/>
              </a:solidFill>
              <a:latin typeface="+mn-lt"/>
            </a:rPr>
            <a:t>Start filing in February 2021, perhaps.</a:t>
          </a:r>
          <a:endParaRPr lang="en-US" sz="1600" kern="1200" dirty="0">
            <a:solidFill>
              <a:schemeClr val="tx1"/>
            </a:solidFill>
            <a:latin typeface="+mn-lt"/>
            <a:ea typeface="+mn-ea"/>
            <a:cs typeface="+mn-cs"/>
          </a:endParaRPr>
        </a:p>
      </dgm:t>
    </dgm:pt>
    <dgm:pt modelId="{10254594-A53F-49FE-B0F2-BC233EE7109F}" type="sibTrans" cxnId="{B49FD08F-C9D7-4FC0-B446-ED9717719A00}">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CE6B5045-A42D-4562-9588-2342D0E47934}" type="parTrans" cxnId="{B49FD08F-C9D7-4FC0-B446-ED9717719A00}">
      <dgm:prSet/>
      <dgm:spPr/>
      <dgm:t>
        <a:bodyPr/>
        <a:lstStyle/>
        <a:p>
          <a:endParaRPr lang="en-US"/>
        </a:p>
      </dgm:t>
    </dgm:pt>
    <dgm:pt modelId="{ACE795D8-4182-4DF1-B098-DD0AD48044C8}" type="pres">
      <dgm:prSet presAssocID="{BB0ECF89-2783-4E78-A209-A16EF114A1AA}" presName="Name0" presStyleCnt="0">
        <dgm:presLayoutVars>
          <dgm:animLvl val="lvl"/>
          <dgm:resizeHandles val="exact"/>
        </dgm:presLayoutVars>
      </dgm:prSet>
      <dgm:spPr/>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3" custScaleY="116579"/>
      <dgm:spPr/>
    </dgm:pt>
    <dgm:pt modelId="{8157E768-0524-44F1-8F00-7DF53576D2D6}" type="pres">
      <dgm:prSet presAssocID="{547F8894-C324-4B84-95BE-A51E4FE0FA16}" presName="sibTransNodeCircle" presStyleLbl="alignNode1" presStyleIdx="0" presStyleCnt="6">
        <dgm:presLayoutVars>
          <dgm:chMax val="0"/>
          <dgm:bulletEnabled/>
        </dgm:presLayoutVars>
      </dgm:prSet>
      <dgm:spPr>
        <a:xfrm>
          <a:off x="990361" y="435133"/>
          <a:ext cx="1305401" cy="1305401"/>
        </a:xfrm>
        <a:prstGeom prst="rect">
          <a:avLst/>
        </a:prstGeom>
      </dgm:spPr>
    </dgm:pt>
    <dgm:pt modelId="{676D607A-85D2-4EAF-B264-A9D94B61A4FF}" type="pres">
      <dgm:prSet presAssocID="{FFB58190-E438-47AF-86F3-FAEC2813ACF1}" presName="bottomLine" presStyleLbl="alignNode1" presStyleIdx="1" presStyleCnt="6">
        <dgm:presLayoutVars/>
      </dgm:prSet>
      <dgm:spPr/>
    </dgm:pt>
    <dgm:pt modelId="{3DFCE59B-AEDE-4DE2-8B09-D05F047AB42F}" type="pres">
      <dgm:prSet presAssocID="{FFB58190-E438-47AF-86F3-FAEC2813ACF1}" presName="nodeText" presStyleLbl="bgAccFollowNode1" presStyleIdx="0" presStyleCnt="3">
        <dgm:presLayoutVars>
          <dgm:bulletEnabled val="1"/>
        </dgm:presLayoutVars>
      </dgm:prSet>
      <dgm:spPr/>
    </dgm:pt>
    <dgm:pt modelId="{AD65492C-54BB-4101-B1E0-86F57716A25E}" type="pres">
      <dgm:prSet presAssocID="{547F8894-C324-4B84-95BE-A51E4FE0FA16}" presName="sibTrans" presStyleCnt="0"/>
      <dgm:spPr/>
    </dgm:pt>
    <dgm:pt modelId="{9A0277E3-55B2-4FAA-BDD3-FFC27311B05B}" type="pres">
      <dgm:prSet presAssocID="{CE11A269-561D-4BA1-BC45-87F6759FD368}" presName="compositeNode" presStyleCnt="0">
        <dgm:presLayoutVars>
          <dgm:bulletEnabled val="1"/>
        </dgm:presLayoutVars>
      </dgm:prSet>
      <dgm:spPr/>
    </dgm:pt>
    <dgm:pt modelId="{AE95CEBE-1AD7-41D4-9CEE-5BA77CA8C01E}" type="pres">
      <dgm:prSet presAssocID="{CE11A269-561D-4BA1-BC45-87F6759FD368}" presName="bgRect" presStyleLbl="bgAccFollowNode1" presStyleIdx="1" presStyleCnt="3" custScaleY="116579" custLinFactNeighborY="-657"/>
      <dgm:spPr>
        <a:xfrm>
          <a:off x="3614737" y="0"/>
          <a:ext cx="3286125" cy="4351338"/>
        </a:xfrm>
        <a:prstGeom prst="rect">
          <a:avLst/>
        </a:prstGeom>
      </dgm:spPr>
    </dgm:pt>
    <dgm:pt modelId="{AFA09309-0DCE-4477-82D3-AAF980A85A37}" type="pres">
      <dgm:prSet presAssocID="{C9DED455-19B5-45BA-AEF1-572CA46E947B}" presName="sibTransNodeCircle" presStyleLbl="alignNode1" presStyleIdx="2" presStyleCnt="6">
        <dgm:presLayoutVars>
          <dgm:chMax val="0"/>
          <dgm:bulletEnabled/>
        </dgm:presLayoutVars>
      </dgm:prSet>
      <dgm:spPr>
        <a:xfrm>
          <a:off x="4605099" y="435133"/>
          <a:ext cx="1305401" cy="1305401"/>
        </a:xfrm>
        <a:prstGeom prst="rect">
          <a:avLst/>
        </a:prstGeom>
      </dgm:spPr>
    </dgm:pt>
    <dgm:pt modelId="{70685E0F-5EC9-4D84-80D5-F2F78DC3CFFC}" type="pres">
      <dgm:prSet presAssocID="{CE11A269-561D-4BA1-BC45-87F6759FD368}" presName="bottomLine" presStyleLbl="alignNode1" presStyleIdx="3" presStyleCnt="6">
        <dgm:presLayoutVars/>
      </dgm:prSet>
      <dgm:spPr/>
    </dgm:pt>
    <dgm:pt modelId="{E8E0C55E-232A-41CA-87BA-45B86ABED6ED}" type="pres">
      <dgm:prSet presAssocID="{CE11A269-561D-4BA1-BC45-87F6759FD368}" presName="nodeText" presStyleLbl="bgAccFollowNode1" presStyleIdx="1" presStyleCnt="3">
        <dgm:presLayoutVars>
          <dgm:bulletEnabled val="1"/>
        </dgm:presLayoutVars>
      </dgm:prSet>
      <dgm:spPr/>
    </dgm:pt>
    <dgm:pt modelId="{556726A2-0416-41E0-99B4-BCA6885784BC}" type="pres">
      <dgm:prSet presAssocID="{C9DED455-19B5-45BA-AEF1-572CA46E947B}" presName="sibTrans" presStyleCnt="0"/>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2" presStyleCnt="3" custScaleY="116579" custLinFactNeighborX="-284" custLinFactNeighborY="458"/>
      <dgm:spPr>
        <a:xfrm>
          <a:off x="7229475" y="0"/>
          <a:ext cx="3286125" cy="4351338"/>
        </a:xfrm>
        <a:prstGeom prst="rect">
          <a:avLst/>
        </a:prstGeom>
      </dgm:spPr>
    </dgm:pt>
    <dgm:pt modelId="{9718E67E-2C8C-4093-AB5F-E3BEFAAEA31B}" type="pres">
      <dgm:prSet presAssocID="{10254594-A53F-49FE-B0F2-BC233EE7109F}" presName="sibTransNodeCircle" presStyleLbl="alignNode1" presStyleIdx="4" presStyleCnt="6">
        <dgm:presLayoutVars>
          <dgm:chMax val="0"/>
          <dgm:bulletEnabled/>
        </dgm:presLayoutVars>
      </dgm:prSet>
      <dgm:spPr>
        <a:xfrm>
          <a:off x="8219836" y="435133"/>
          <a:ext cx="1305401" cy="1305401"/>
        </a:xfrm>
        <a:prstGeom prst="rect">
          <a:avLst/>
        </a:prstGeom>
      </dgm:spPr>
    </dgm:pt>
    <dgm:pt modelId="{13CAC05E-7817-4F00-94BF-9DC0F20DF1D8}" type="pres">
      <dgm:prSet presAssocID="{C2A3EC29-44BC-4E51-92DE-E27BF9CD4489}" presName="bottomLine" presStyleLbl="alignNode1" presStyleIdx="5" presStyleCnt="6" custScaleY="2000000">
        <dgm:presLayoutVars/>
      </dgm:prSet>
      <dgm:spPr/>
    </dgm:pt>
    <dgm:pt modelId="{90A7E684-CAA3-435E-B654-85F1BA7D2B87}" type="pres">
      <dgm:prSet presAssocID="{C2A3EC29-44BC-4E51-92DE-E27BF9CD4489}" presName="nodeText" presStyleLbl="bgAccFollowNode1" presStyleIdx="2" presStyleCnt="3">
        <dgm:presLayoutVars>
          <dgm:bulletEnabled val="1"/>
        </dgm:presLayoutVars>
      </dgm:prSet>
      <dgm:spPr/>
    </dgm:pt>
  </dgm:ptLst>
  <dgm:cxnLst>
    <dgm:cxn modelId="{2E9E5A02-0CE8-4569-9B67-05EE24CE2438}" srcId="{BB0ECF89-2783-4E78-A209-A16EF114A1AA}" destId="{CE11A269-561D-4BA1-BC45-87F6759FD368}" srcOrd="1" destOrd="0" parTransId="{4A66CBC3-2E89-46E5-B2EA-1705F05E6FDD}" sibTransId="{C9DED455-19B5-45BA-AEF1-572CA46E947B}"/>
    <dgm:cxn modelId="{D2545B17-F0FC-41C0-8AE6-C63C564398B0}" type="presOf" srcId="{CE11A269-561D-4BA1-BC45-87F6759FD368}" destId="{AE95CEBE-1AD7-41D4-9CEE-5BA77CA8C01E}" srcOrd="0" destOrd="0" presId="urn:microsoft.com/office/officeart/2016/7/layout/LinProcess3"/>
    <dgm:cxn modelId="{36884E1A-39D3-4491-AFD6-BCBC6392A59E}" type="presOf" srcId="{CE11A269-561D-4BA1-BC45-87F6759FD368}" destId="{E8E0C55E-232A-41CA-87BA-45B86ABED6ED}" srcOrd="1" destOrd="0" presId="urn:microsoft.com/office/officeart/2016/7/layout/LinProcess3"/>
    <dgm:cxn modelId="{2229DB1B-DE4F-469E-8FA0-07BEC5B5F9D6}" type="presOf" srcId="{10254594-A53F-49FE-B0F2-BC233EE7109F}" destId="{9718E67E-2C8C-4093-AB5F-E3BEFAAEA31B}" srcOrd="0"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B49FD08F-C9D7-4FC0-B446-ED9717719A00}" srcId="{BB0ECF89-2783-4E78-A209-A16EF114A1AA}" destId="{C2A3EC29-44BC-4E51-92DE-E27BF9CD4489}" srcOrd="2" destOrd="0" parTransId="{CE6B5045-A42D-4562-9588-2342D0E47934}" sibTransId="{10254594-A53F-49FE-B0F2-BC233EE7109F}"/>
    <dgm:cxn modelId="{469CA3A1-2EC0-458C-B828-8121A2D4750A}" type="presOf" srcId="{BB0ECF89-2783-4E78-A209-A16EF114A1AA}" destId="{ACE795D8-4182-4DF1-B098-DD0AD48044C8}" srcOrd="0" destOrd="0" presId="urn:microsoft.com/office/officeart/2016/7/layout/LinProcess3"/>
    <dgm:cxn modelId="{C8A4ECC3-0B95-497F-8D57-1124DFD9842C}" type="presOf" srcId="{C2A3EC29-44BC-4E51-92DE-E27BF9CD4489}" destId="{90A7E684-CAA3-435E-B654-85F1BA7D2B87}" srcOrd="1"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8A5C10EE-3A87-49FC-9945-C0118988EF8D}" type="presOf" srcId="{C9DED455-19B5-45BA-AEF1-572CA46E947B}" destId="{AFA09309-0DCE-4477-82D3-AAF980A85A37}"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050D0D46-967C-45EE-A82A-AD10E04485C1}" type="presParOf" srcId="{ACE795D8-4182-4DF1-B098-DD0AD48044C8}" destId="{AD65492C-54BB-4101-B1E0-86F57716A25E}" srcOrd="1" destOrd="0" presId="urn:microsoft.com/office/officeart/2016/7/layout/LinProcess3"/>
    <dgm:cxn modelId="{C5C3B0C4-18DC-4916-ABAF-6A287C00BAA9}" type="presParOf" srcId="{ACE795D8-4182-4DF1-B098-DD0AD48044C8}" destId="{9A0277E3-55B2-4FAA-BDD3-FFC27311B05B}" srcOrd="2" destOrd="0" presId="urn:microsoft.com/office/officeart/2016/7/layout/LinProcess3"/>
    <dgm:cxn modelId="{FA398688-6697-4B8B-A789-FF729FC50671}" type="presParOf" srcId="{9A0277E3-55B2-4FAA-BDD3-FFC27311B05B}" destId="{AE95CEBE-1AD7-41D4-9CEE-5BA77CA8C01E}" srcOrd="0" destOrd="0" presId="urn:microsoft.com/office/officeart/2016/7/layout/LinProcess3"/>
    <dgm:cxn modelId="{67EE8417-B6AF-43C7-AA8C-3B90AB6AE1FE}" type="presParOf" srcId="{9A0277E3-55B2-4FAA-BDD3-FFC27311B05B}" destId="{AFA09309-0DCE-4477-82D3-AAF980A85A37}" srcOrd="1" destOrd="0" presId="urn:microsoft.com/office/officeart/2016/7/layout/LinProcess3"/>
    <dgm:cxn modelId="{5CE89ECF-B3C2-499B-BBDE-19538F56547F}" type="presParOf" srcId="{9A0277E3-55B2-4FAA-BDD3-FFC27311B05B}" destId="{70685E0F-5EC9-4D84-80D5-F2F78DC3CFFC}" srcOrd="2" destOrd="0" presId="urn:microsoft.com/office/officeart/2016/7/layout/LinProcess3"/>
    <dgm:cxn modelId="{D77D220A-12C7-4499-9660-B4B666A87129}" type="presParOf" srcId="{9A0277E3-55B2-4FAA-BDD3-FFC27311B05B}" destId="{E8E0C55E-232A-41CA-87BA-45B86ABED6ED}" srcOrd="3" destOrd="0" presId="urn:microsoft.com/office/officeart/2016/7/layout/LinProcess3"/>
    <dgm:cxn modelId="{F3EEB326-7683-4D4B-BE0D-D7CC3EE67CB3}" type="presParOf" srcId="{ACE795D8-4182-4DF1-B098-DD0AD48044C8}" destId="{556726A2-0416-41E0-99B4-BCA6885784BC}" srcOrd="3" destOrd="0" presId="urn:microsoft.com/office/officeart/2016/7/layout/LinProcess3"/>
    <dgm:cxn modelId="{1694C3CA-CE7E-4D7A-B769-94D0C473B6D9}" type="presParOf" srcId="{ACE795D8-4182-4DF1-B098-DD0AD48044C8}" destId="{F4C4AEC7-6D64-4C71-ADC5-0F5CC45360C6}" srcOrd="4"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FFB58190-E438-47AF-86F3-FAEC2813ACF1}">
      <dgm:prSet custT="1"/>
      <dgm:spPr>
        <a:solidFill>
          <a:schemeClr val="accent3">
            <a:lumMod val="60000"/>
            <a:lumOff val="40000"/>
          </a:schemeClr>
        </a:solidFill>
        <a:ln>
          <a:noFill/>
        </a:ln>
      </dgm:spPr>
      <dgm:t>
        <a:bodyPr/>
        <a:lstStyle/>
        <a:p>
          <a:pPr>
            <a:spcAft>
              <a:spcPts val="0"/>
            </a:spcAft>
          </a:pPr>
          <a:r>
            <a:rPr lang="en-US" sz="1600" dirty="0">
              <a:solidFill>
                <a:schemeClr val="tx1"/>
              </a:solidFill>
            </a:rPr>
            <a:t>Minimum of 4 years to effectuate</a:t>
          </a:r>
          <a:br>
            <a:rPr lang="en-US" sz="1600" dirty="0">
              <a:solidFill>
                <a:schemeClr val="tx1"/>
              </a:solidFill>
            </a:rPr>
          </a:br>
          <a:endParaRPr lang="en-US" sz="1200" dirty="0">
            <a:solidFill>
              <a:schemeClr val="tx1"/>
            </a:solidFill>
          </a:endParaRPr>
        </a:p>
        <a:p>
          <a:pPr>
            <a:spcAft>
              <a:spcPts val="0"/>
            </a:spcAft>
          </a:pPr>
          <a:r>
            <a:rPr lang="en-US" sz="1200" dirty="0">
              <a:solidFill>
                <a:schemeClr val="tx1"/>
              </a:solidFill>
            </a:rPr>
            <a:t>These are policy changes which even while in process can be undone. Elections matter.</a:t>
          </a:r>
        </a:p>
        <a:p>
          <a:pPr>
            <a:spcAft>
              <a:spcPts val="0"/>
            </a:spcAft>
            <a:buFont typeface="Symbol" panose="05050102010706020507" pitchFamily="18" charset="2"/>
            <a:buChar char=""/>
          </a:pPr>
          <a:r>
            <a:rPr lang="en-US" sz="1200" dirty="0">
              <a:solidFill>
                <a:schemeClr val="tx1"/>
              </a:solidFill>
            </a:rPr>
            <a:t>Herculean task while take time, priority.</a:t>
          </a:r>
        </a:p>
        <a:p>
          <a:pPr>
            <a:spcAft>
              <a:spcPts val="0"/>
            </a:spcAft>
            <a:buFont typeface="Symbol" panose="05050102010706020507" pitchFamily="18" charset="2"/>
            <a:buChar char=""/>
          </a:pPr>
          <a:r>
            <a:rPr lang="en-US" sz="1200" dirty="0">
              <a:solidFill>
                <a:schemeClr val="tx1"/>
              </a:solidFill>
            </a:rPr>
            <a:t>Make it “easy to grade,” “easy to review” </a:t>
          </a:r>
          <a:r>
            <a:rPr lang="en-US" sz="1200" i="1" dirty="0">
              <a:solidFill>
                <a:schemeClr val="tx1"/>
              </a:solidFill>
            </a:rPr>
            <a:t>may</a:t>
          </a:r>
          <a:r>
            <a:rPr lang="en-US" sz="1200" dirty="0">
              <a:solidFill>
                <a:schemeClr val="tx1"/>
              </a:solidFill>
            </a:rPr>
            <a:t> increase visibility/viability of review &amp; sentence modification.</a:t>
          </a:r>
          <a:endParaRPr lang="en-US" sz="1200" noProof="1">
            <a:solidFill>
              <a:schemeClr val="tx1"/>
            </a:solidFill>
          </a:endParaRPr>
        </a:p>
      </dgm:t>
    </dgm:pt>
    <dgm:pt modelId="{A40BCF22-228C-4E6F-A028-7BBDE5C12E5A}" type="parTrans" cxnId="{8FB3CA80-DD34-4F68-B118-EAE12645570F}">
      <dgm:prSet/>
      <dgm:spPr/>
      <dgm:t>
        <a:bodyPr/>
        <a:lstStyle/>
        <a:p>
          <a:endParaRPr lang="en-US"/>
        </a:p>
      </dgm:t>
    </dgm:pt>
    <dgm:pt modelId="{547F8894-C324-4B84-95BE-A51E4FE0FA16}" type="sibTrans" cxnId="{8FB3CA80-DD34-4F68-B118-EAE12645570F}">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CE11A269-561D-4BA1-BC45-87F6759FD368}">
      <dgm:prSet custT="1"/>
      <dgm:spPr>
        <a:no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l" defTabSz="711200">
            <a:lnSpc>
              <a:spcPct val="90000"/>
            </a:lnSpc>
            <a:spcBef>
              <a:spcPct val="0"/>
            </a:spcBef>
            <a:spcAft>
              <a:spcPts val="0"/>
            </a:spcAft>
            <a:buNone/>
          </a:pPr>
          <a:endParaRPr lang="en-US" sz="1200" kern="1200" dirty="0">
            <a:solidFill>
              <a:schemeClr val="bg1"/>
            </a:solidFill>
            <a:latin typeface="+mn-lt"/>
            <a:ea typeface="+mn-ea"/>
            <a:cs typeface="+mn-cs"/>
          </a:endParaRPr>
        </a:p>
      </dgm:t>
    </dgm:pt>
    <dgm:pt modelId="{4A66CBC3-2E89-46E5-B2EA-1705F05E6FDD}" type="parTrans" cxnId="{2E9E5A02-0CE8-4569-9B67-05EE24CE2438}">
      <dgm:prSet/>
      <dgm:spPr/>
      <dgm:t>
        <a:bodyPr/>
        <a:lstStyle/>
        <a:p>
          <a:endParaRPr lang="en-US"/>
        </a:p>
      </dgm:t>
    </dgm:pt>
    <dgm:pt modelId="{C9DED455-19B5-45BA-AEF1-572CA46E947B}" type="sibTrans" cxnId="{2E9E5A02-0CE8-4569-9B67-05EE24CE2438}">
      <dgm:prSet/>
      <dgm:spPr>
        <a:solidFill>
          <a:srgbClr val="99CCFF"/>
        </a:solidFill>
        <a:ln>
          <a:noFill/>
        </a:ln>
        <a:effectLst/>
      </dgm:spPr>
      <dgm:t>
        <a:bodyPr/>
        <a:lstStyle/>
        <a:p>
          <a:endParaRPr lang="en-US" dirty="0"/>
        </a:p>
      </dgm:t>
    </dgm:pt>
    <dgm:pt modelId="{C2A3EC29-44BC-4E51-92DE-E27BF9CD4489}">
      <dgm:prSet custT="1"/>
      <dgm:spPr>
        <a:solidFill>
          <a:schemeClr val="accent3">
            <a:lumMod val="60000"/>
            <a:lumOff val="40000"/>
          </a:schemeClr>
        </a:soli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l" defTabSz="711200">
            <a:lnSpc>
              <a:spcPct val="90000"/>
            </a:lnSpc>
            <a:spcBef>
              <a:spcPct val="0"/>
            </a:spcBef>
            <a:spcAft>
              <a:spcPct val="35000"/>
            </a:spcAft>
            <a:buNone/>
          </a:pPr>
          <a:r>
            <a:rPr lang="en-US" sz="1600" kern="1200" dirty="0">
              <a:solidFill>
                <a:schemeClr val="tx1"/>
              </a:solidFill>
              <a:latin typeface="+mn-lt"/>
              <a:ea typeface="+mn-ea"/>
              <a:cs typeface="+mn-cs"/>
            </a:rPr>
            <a:t>Judges decide these – not the DA</a:t>
          </a:r>
        </a:p>
        <a:p>
          <a:pPr marL="0" lvl="0" indent="0" algn="l" defTabSz="711200">
            <a:lnSpc>
              <a:spcPct val="90000"/>
            </a:lnSpc>
            <a:spcBef>
              <a:spcPct val="0"/>
            </a:spcBef>
            <a:spcAft>
              <a:spcPct val="35000"/>
            </a:spcAft>
            <a:buNone/>
          </a:pPr>
          <a:r>
            <a:rPr lang="en-US" sz="1200" kern="1200" dirty="0">
              <a:solidFill>
                <a:schemeClr val="tx1"/>
              </a:solidFill>
            </a:rPr>
            <a:t>494 judges (serve for 6 years, </a:t>
          </a:r>
          <a:r>
            <a:rPr lang="en-US" sz="1200" b="1" kern="1200" dirty="0">
              <a:solidFill>
                <a:schemeClr val="tx1"/>
              </a:solidFill>
            </a:rPr>
            <a:t>Superior court judges</a:t>
          </a:r>
          <a:r>
            <a:rPr lang="en-US" sz="1200" kern="1200" dirty="0">
              <a:solidFill>
                <a:schemeClr val="tx1"/>
              </a:solidFill>
            </a:rPr>
            <a:t> serve six-year terms and are </a:t>
          </a:r>
          <a:r>
            <a:rPr lang="en-US" sz="1200" b="1" kern="1200" dirty="0">
              <a:solidFill>
                <a:schemeClr val="tx1"/>
              </a:solidFill>
            </a:rPr>
            <a:t>elected</a:t>
          </a:r>
          <a:r>
            <a:rPr lang="en-US" sz="1200" kern="1200" dirty="0">
              <a:solidFill>
                <a:schemeClr val="tx1"/>
              </a:solidFill>
            </a:rPr>
            <a:t> by county voters on a nonpartisan ballot at a general election. Vacancies are filled through appointment by the Governor.</a:t>
          </a:r>
        </a:p>
        <a:p>
          <a:pPr marL="0" lvl="0" indent="0" algn="l" defTabSz="711200">
            <a:lnSpc>
              <a:spcPct val="90000"/>
            </a:lnSpc>
            <a:spcBef>
              <a:spcPct val="0"/>
            </a:spcBef>
            <a:spcAft>
              <a:spcPct val="35000"/>
            </a:spcAft>
          </a:pPr>
          <a:r>
            <a:rPr lang="en-US" sz="1200" kern="1200" dirty="0">
              <a:solidFill>
                <a:schemeClr val="tx1"/>
              </a:solidFill>
            </a:rPr>
            <a:t>Professionally many Judges (Honorable William Ryan, Mildred Escobedo, etc.) not likely to share Gascon’s policy changes.</a:t>
          </a:r>
        </a:p>
        <a:p>
          <a:pPr marL="0" lvl="0" indent="0" algn="l" defTabSz="711200">
            <a:lnSpc>
              <a:spcPct val="90000"/>
            </a:lnSpc>
            <a:spcBef>
              <a:spcPct val="0"/>
            </a:spcBef>
            <a:spcAft>
              <a:spcPct val="35000"/>
            </a:spcAft>
          </a:pPr>
          <a:r>
            <a:rPr lang="en-US" sz="1200" kern="1200" dirty="0">
              <a:solidFill>
                <a:schemeClr val="tx1"/>
              </a:solidFill>
            </a:rPr>
            <a:t>Court of Appeals – Second Appellate District. Will decide any close calls. </a:t>
          </a:r>
          <a:endParaRPr lang="en-US" sz="1600" kern="1200" dirty="0">
            <a:solidFill>
              <a:schemeClr val="tx1"/>
            </a:solidFill>
            <a:latin typeface="+mn-lt"/>
            <a:ea typeface="+mn-ea"/>
            <a:cs typeface="+mn-cs"/>
          </a:endParaRPr>
        </a:p>
      </dgm:t>
    </dgm:pt>
    <dgm:pt modelId="{10254594-A53F-49FE-B0F2-BC233EE7109F}" type="sibTrans" cxnId="{B49FD08F-C9D7-4FC0-B446-ED9717719A00}">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CE6B5045-A42D-4562-9588-2342D0E47934}" type="parTrans" cxnId="{B49FD08F-C9D7-4FC0-B446-ED9717719A00}">
      <dgm:prSet/>
      <dgm:spPr/>
      <dgm:t>
        <a:bodyPr/>
        <a:lstStyle/>
        <a:p>
          <a:endParaRPr lang="en-US"/>
        </a:p>
      </dgm:t>
    </dgm:pt>
    <dgm:pt modelId="{ACE795D8-4182-4DF1-B098-DD0AD48044C8}" type="pres">
      <dgm:prSet presAssocID="{BB0ECF89-2783-4E78-A209-A16EF114A1AA}" presName="Name0" presStyleCnt="0">
        <dgm:presLayoutVars>
          <dgm:animLvl val="lvl"/>
          <dgm:resizeHandles val="exact"/>
        </dgm:presLayoutVars>
      </dgm:prSet>
      <dgm:spPr/>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3" custScaleY="116579"/>
      <dgm:spPr/>
    </dgm:pt>
    <dgm:pt modelId="{8157E768-0524-44F1-8F00-7DF53576D2D6}" type="pres">
      <dgm:prSet presAssocID="{547F8894-C324-4B84-95BE-A51E4FE0FA16}" presName="sibTransNodeCircle" presStyleLbl="alignNode1" presStyleIdx="0" presStyleCnt="6" custLinFactNeighborX="1218" custLinFactNeighborY="-20314">
        <dgm:presLayoutVars>
          <dgm:chMax val="0"/>
          <dgm:bulletEnabled/>
        </dgm:presLayoutVars>
      </dgm:prSet>
      <dgm:spPr>
        <a:xfrm>
          <a:off x="990361" y="435133"/>
          <a:ext cx="1305401" cy="1305401"/>
        </a:xfrm>
        <a:prstGeom prst="rect">
          <a:avLst/>
        </a:prstGeom>
      </dgm:spPr>
    </dgm:pt>
    <dgm:pt modelId="{676D607A-85D2-4EAF-B264-A9D94B61A4FF}" type="pres">
      <dgm:prSet presAssocID="{FFB58190-E438-47AF-86F3-FAEC2813ACF1}" presName="bottomLine" presStyleLbl="alignNode1" presStyleIdx="1" presStyleCnt="6">
        <dgm:presLayoutVars/>
      </dgm:prSet>
      <dgm:spPr/>
    </dgm:pt>
    <dgm:pt modelId="{3DFCE59B-AEDE-4DE2-8B09-D05F047AB42F}" type="pres">
      <dgm:prSet presAssocID="{FFB58190-E438-47AF-86F3-FAEC2813ACF1}" presName="nodeText" presStyleLbl="bgAccFollowNode1" presStyleIdx="0" presStyleCnt="3">
        <dgm:presLayoutVars>
          <dgm:bulletEnabled val="1"/>
        </dgm:presLayoutVars>
      </dgm:prSet>
      <dgm:spPr/>
    </dgm:pt>
    <dgm:pt modelId="{AD65492C-54BB-4101-B1E0-86F57716A25E}" type="pres">
      <dgm:prSet presAssocID="{547F8894-C324-4B84-95BE-A51E4FE0FA16}" presName="sibTrans" presStyleCnt="0"/>
      <dgm:spPr/>
    </dgm:pt>
    <dgm:pt modelId="{9A0277E3-55B2-4FAA-BDD3-FFC27311B05B}" type="pres">
      <dgm:prSet presAssocID="{CE11A269-561D-4BA1-BC45-87F6759FD368}" presName="compositeNode" presStyleCnt="0">
        <dgm:presLayoutVars>
          <dgm:bulletEnabled val="1"/>
        </dgm:presLayoutVars>
      </dgm:prSet>
      <dgm:spPr/>
    </dgm:pt>
    <dgm:pt modelId="{AE95CEBE-1AD7-41D4-9CEE-5BA77CA8C01E}" type="pres">
      <dgm:prSet presAssocID="{CE11A269-561D-4BA1-BC45-87F6759FD368}" presName="bgRect" presStyleLbl="bgAccFollowNode1" presStyleIdx="1" presStyleCnt="3" custScaleY="116579" custLinFactNeighborY="-657"/>
      <dgm:spPr>
        <a:xfrm>
          <a:off x="3614737" y="0"/>
          <a:ext cx="3286125" cy="4351338"/>
        </a:xfrm>
        <a:prstGeom prst="rect">
          <a:avLst/>
        </a:prstGeom>
      </dgm:spPr>
    </dgm:pt>
    <dgm:pt modelId="{AFA09309-0DCE-4477-82D3-AAF980A85A37}" type="pres">
      <dgm:prSet presAssocID="{C9DED455-19B5-45BA-AEF1-572CA46E947B}" presName="sibTransNodeCircle" presStyleLbl="alignNode1" presStyleIdx="2" presStyleCnt="6" custFlipVert="0" custFlipHor="1" custScaleX="15258" custScaleY="11718" custLinFactNeighborX="-3992" custLinFactNeighborY="59375">
        <dgm:presLayoutVars>
          <dgm:chMax val="0"/>
          <dgm:bulletEnabled/>
        </dgm:presLayoutVars>
      </dgm:prSet>
      <dgm:spPr>
        <a:xfrm>
          <a:off x="4605099" y="435133"/>
          <a:ext cx="1305401" cy="1305401"/>
        </a:xfrm>
        <a:prstGeom prst="rect">
          <a:avLst/>
        </a:prstGeom>
      </dgm:spPr>
    </dgm:pt>
    <dgm:pt modelId="{70685E0F-5EC9-4D84-80D5-F2F78DC3CFFC}" type="pres">
      <dgm:prSet presAssocID="{CE11A269-561D-4BA1-BC45-87F6759FD368}" presName="bottomLine" presStyleLbl="alignNode1" presStyleIdx="3" presStyleCnt="6">
        <dgm:presLayoutVars/>
      </dgm:prSet>
      <dgm:spPr/>
    </dgm:pt>
    <dgm:pt modelId="{E8E0C55E-232A-41CA-87BA-45B86ABED6ED}" type="pres">
      <dgm:prSet presAssocID="{CE11A269-561D-4BA1-BC45-87F6759FD368}" presName="nodeText" presStyleLbl="bgAccFollowNode1" presStyleIdx="1" presStyleCnt="3">
        <dgm:presLayoutVars>
          <dgm:bulletEnabled val="1"/>
        </dgm:presLayoutVars>
      </dgm:prSet>
      <dgm:spPr/>
    </dgm:pt>
    <dgm:pt modelId="{556726A2-0416-41E0-99B4-BCA6885784BC}" type="pres">
      <dgm:prSet presAssocID="{C9DED455-19B5-45BA-AEF1-572CA46E947B}" presName="sibTrans" presStyleCnt="0"/>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2" presStyleCnt="3" custScaleY="116579" custLinFactNeighborX="2024" custLinFactNeighborY="4336"/>
      <dgm:spPr>
        <a:xfrm>
          <a:off x="7229475" y="0"/>
          <a:ext cx="3286125" cy="4351338"/>
        </a:xfrm>
        <a:prstGeom prst="rect">
          <a:avLst/>
        </a:prstGeom>
      </dgm:spPr>
    </dgm:pt>
    <dgm:pt modelId="{9718E67E-2C8C-4093-AB5F-E3BEFAAEA31B}" type="pres">
      <dgm:prSet presAssocID="{10254594-A53F-49FE-B0F2-BC233EE7109F}" presName="sibTransNodeCircle" presStyleLbl="alignNode1" presStyleIdx="4" presStyleCnt="6" custLinFactNeighborX="-2968" custLinFactNeighborY="-4663">
        <dgm:presLayoutVars>
          <dgm:chMax val="0"/>
          <dgm:bulletEnabled/>
        </dgm:presLayoutVars>
      </dgm:prSet>
      <dgm:spPr>
        <a:xfrm>
          <a:off x="8219836" y="435133"/>
          <a:ext cx="1305401" cy="1305401"/>
        </a:xfrm>
        <a:prstGeom prst="rect">
          <a:avLst/>
        </a:prstGeom>
      </dgm:spPr>
    </dgm:pt>
    <dgm:pt modelId="{13CAC05E-7817-4F00-94BF-9DC0F20DF1D8}" type="pres">
      <dgm:prSet presAssocID="{C2A3EC29-44BC-4E51-92DE-E27BF9CD4489}" presName="bottomLine" presStyleLbl="alignNode1" presStyleIdx="5" presStyleCnt="6" custScaleY="2000000">
        <dgm:presLayoutVars/>
      </dgm:prSet>
      <dgm:spPr/>
    </dgm:pt>
    <dgm:pt modelId="{90A7E684-CAA3-435E-B654-85F1BA7D2B87}" type="pres">
      <dgm:prSet presAssocID="{C2A3EC29-44BC-4E51-92DE-E27BF9CD4489}" presName="nodeText" presStyleLbl="bgAccFollowNode1" presStyleIdx="2" presStyleCnt="3">
        <dgm:presLayoutVars>
          <dgm:bulletEnabled val="1"/>
        </dgm:presLayoutVars>
      </dgm:prSet>
      <dgm:spPr/>
    </dgm:pt>
  </dgm:ptLst>
  <dgm:cxnLst>
    <dgm:cxn modelId="{2E9E5A02-0CE8-4569-9B67-05EE24CE2438}" srcId="{BB0ECF89-2783-4E78-A209-A16EF114A1AA}" destId="{CE11A269-561D-4BA1-BC45-87F6759FD368}" srcOrd="1" destOrd="0" parTransId="{4A66CBC3-2E89-46E5-B2EA-1705F05E6FDD}" sibTransId="{C9DED455-19B5-45BA-AEF1-572CA46E947B}"/>
    <dgm:cxn modelId="{D2545B17-F0FC-41C0-8AE6-C63C564398B0}" type="presOf" srcId="{CE11A269-561D-4BA1-BC45-87F6759FD368}" destId="{AE95CEBE-1AD7-41D4-9CEE-5BA77CA8C01E}" srcOrd="0" destOrd="0" presId="urn:microsoft.com/office/officeart/2016/7/layout/LinProcess3"/>
    <dgm:cxn modelId="{36884E1A-39D3-4491-AFD6-BCBC6392A59E}" type="presOf" srcId="{CE11A269-561D-4BA1-BC45-87F6759FD368}" destId="{E8E0C55E-232A-41CA-87BA-45B86ABED6ED}" srcOrd="1" destOrd="0" presId="urn:microsoft.com/office/officeart/2016/7/layout/LinProcess3"/>
    <dgm:cxn modelId="{2229DB1B-DE4F-469E-8FA0-07BEC5B5F9D6}" type="presOf" srcId="{10254594-A53F-49FE-B0F2-BC233EE7109F}" destId="{9718E67E-2C8C-4093-AB5F-E3BEFAAEA31B}" srcOrd="0"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B49FD08F-C9D7-4FC0-B446-ED9717719A00}" srcId="{BB0ECF89-2783-4E78-A209-A16EF114A1AA}" destId="{C2A3EC29-44BC-4E51-92DE-E27BF9CD4489}" srcOrd="2" destOrd="0" parTransId="{CE6B5045-A42D-4562-9588-2342D0E47934}" sibTransId="{10254594-A53F-49FE-B0F2-BC233EE7109F}"/>
    <dgm:cxn modelId="{469CA3A1-2EC0-458C-B828-8121A2D4750A}" type="presOf" srcId="{BB0ECF89-2783-4E78-A209-A16EF114A1AA}" destId="{ACE795D8-4182-4DF1-B098-DD0AD48044C8}" srcOrd="0" destOrd="0" presId="urn:microsoft.com/office/officeart/2016/7/layout/LinProcess3"/>
    <dgm:cxn modelId="{C8A4ECC3-0B95-497F-8D57-1124DFD9842C}" type="presOf" srcId="{C2A3EC29-44BC-4E51-92DE-E27BF9CD4489}" destId="{90A7E684-CAA3-435E-B654-85F1BA7D2B87}" srcOrd="1"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8A5C10EE-3A87-49FC-9945-C0118988EF8D}" type="presOf" srcId="{C9DED455-19B5-45BA-AEF1-572CA46E947B}" destId="{AFA09309-0DCE-4477-82D3-AAF980A85A37}"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050D0D46-967C-45EE-A82A-AD10E04485C1}" type="presParOf" srcId="{ACE795D8-4182-4DF1-B098-DD0AD48044C8}" destId="{AD65492C-54BB-4101-B1E0-86F57716A25E}" srcOrd="1" destOrd="0" presId="urn:microsoft.com/office/officeart/2016/7/layout/LinProcess3"/>
    <dgm:cxn modelId="{C5C3B0C4-18DC-4916-ABAF-6A287C00BAA9}" type="presParOf" srcId="{ACE795D8-4182-4DF1-B098-DD0AD48044C8}" destId="{9A0277E3-55B2-4FAA-BDD3-FFC27311B05B}" srcOrd="2" destOrd="0" presId="urn:microsoft.com/office/officeart/2016/7/layout/LinProcess3"/>
    <dgm:cxn modelId="{FA398688-6697-4B8B-A789-FF729FC50671}" type="presParOf" srcId="{9A0277E3-55B2-4FAA-BDD3-FFC27311B05B}" destId="{AE95CEBE-1AD7-41D4-9CEE-5BA77CA8C01E}" srcOrd="0" destOrd="0" presId="urn:microsoft.com/office/officeart/2016/7/layout/LinProcess3"/>
    <dgm:cxn modelId="{67EE8417-B6AF-43C7-AA8C-3B90AB6AE1FE}" type="presParOf" srcId="{9A0277E3-55B2-4FAA-BDD3-FFC27311B05B}" destId="{AFA09309-0DCE-4477-82D3-AAF980A85A37}" srcOrd="1" destOrd="0" presId="urn:microsoft.com/office/officeart/2016/7/layout/LinProcess3"/>
    <dgm:cxn modelId="{5CE89ECF-B3C2-499B-BBDE-19538F56547F}" type="presParOf" srcId="{9A0277E3-55B2-4FAA-BDD3-FFC27311B05B}" destId="{70685E0F-5EC9-4D84-80D5-F2F78DC3CFFC}" srcOrd="2" destOrd="0" presId="urn:microsoft.com/office/officeart/2016/7/layout/LinProcess3"/>
    <dgm:cxn modelId="{D77D220A-12C7-4499-9660-B4B666A87129}" type="presParOf" srcId="{9A0277E3-55B2-4FAA-BDD3-FFC27311B05B}" destId="{E8E0C55E-232A-41CA-87BA-45B86ABED6ED}" srcOrd="3" destOrd="0" presId="urn:microsoft.com/office/officeart/2016/7/layout/LinProcess3"/>
    <dgm:cxn modelId="{F3EEB326-7683-4D4B-BE0D-D7CC3EE67CB3}" type="presParOf" srcId="{ACE795D8-4182-4DF1-B098-DD0AD48044C8}" destId="{556726A2-0416-41E0-99B4-BCA6885784BC}" srcOrd="3" destOrd="0" presId="urn:microsoft.com/office/officeart/2016/7/layout/LinProcess3"/>
    <dgm:cxn modelId="{1694C3CA-CE7E-4D7A-B769-94D0C473B6D9}" type="presParOf" srcId="{ACE795D8-4182-4DF1-B098-DD0AD48044C8}" destId="{F4C4AEC7-6D64-4C71-ADC5-0F5CC45360C6}" srcOrd="4"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D9309-FC1B-466B-AE6B-89A4528C66E1}">
      <dsp:nvSpPr>
        <dsp:cNvPr id="0" name=""/>
        <dsp:cNvSpPr/>
      </dsp:nvSpPr>
      <dsp:spPr>
        <a:xfrm>
          <a:off x="0" y="489488"/>
          <a:ext cx="7960241" cy="6051987"/>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7803" tIns="354076" rIns="617803" bIns="142240" numCol="1" spcCol="1270" anchor="t" anchorCtr="0">
          <a:noAutofit/>
        </a:bodyPr>
        <a:lstStyle/>
        <a:p>
          <a:pPr marL="228600" lvl="1" indent="-228600" algn="l" defTabSz="889000">
            <a:lnSpc>
              <a:spcPct val="90000"/>
            </a:lnSpc>
            <a:spcBef>
              <a:spcPct val="0"/>
            </a:spcBef>
            <a:spcAft>
              <a:spcPct val="15000"/>
            </a:spcAft>
            <a:buClr>
              <a:schemeClr val="accent2"/>
            </a:buClr>
            <a:buFont typeface="Wingdings" panose="05000000000000000000" pitchFamily="2" charset="2"/>
            <a:buChar char="§"/>
          </a:pPr>
          <a:r>
            <a:rPr lang="en-US" sz="2000" kern="1200" dirty="0">
              <a:solidFill>
                <a:schemeClr val="tx1"/>
              </a:solidFill>
            </a:rPr>
            <a:t>Disclaimers and Background Directives</a:t>
          </a:r>
        </a:p>
        <a:p>
          <a:pPr marL="228600" lvl="1" indent="-228600" algn="l" defTabSz="889000">
            <a:lnSpc>
              <a:spcPct val="90000"/>
            </a:lnSpc>
            <a:spcBef>
              <a:spcPct val="0"/>
            </a:spcBef>
            <a:spcAft>
              <a:spcPct val="15000"/>
            </a:spcAft>
            <a:buClr>
              <a:schemeClr val="accent2"/>
            </a:buClr>
            <a:buFont typeface="Wingdings" panose="05000000000000000000" pitchFamily="2" charset="2"/>
            <a:buChar char="§"/>
          </a:pPr>
          <a:r>
            <a:rPr lang="en-US" sz="2000" kern="1200" dirty="0">
              <a:solidFill>
                <a:schemeClr val="tx1"/>
              </a:solidFill>
            </a:rPr>
            <a:t>“Big Picture” Considerations</a:t>
          </a:r>
        </a:p>
        <a:p>
          <a:pPr marL="228600" lvl="1" indent="-228600" algn="l" defTabSz="889000">
            <a:lnSpc>
              <a:spcPct val="90000"/>
            </a:lnSpc>
            <a:spcBef>
              <a:spcPct val="0"/>
            </a:spcBef>
            <a:spcAft>
              <a:spcPct val="15000"/>
            </a:spcAft>
            <a:buClr>
              <a:schemeClr val="accent2"/>
            </a:buClr>
            <a:buFont typeface="Wingdings" panose="05000000000000000000" pitchFamily="2" charset="2"/>
            <a:buChar char="§"/>
          </a:pPr>
          <a:r>
            <a:rPr lang="en-US" sz="2000" kern="1200" dirty="0">
              <a:solidFill>
                <a:schemeClr val="tx1"/>
              </a:solidFill>
            </a:rPr>
            <a:t>“Nuts and Bolts” of How to Apply, likely timetables, and procedural considerations</a:t>
          </a:r>
        </a:p>
        <a:p>
          <a:pPr marL="228600" lvl="1" indent="-228600" algn="l" defTabSz="889000">
            <a:lnSpc>
              <a:spcPct val="90000"/>
            </a:lnSpc>
            <a:spcBef>
              <a:spcPct val="0"/>
            </a:spcBef>
            <a:spcAft>
              <a:spcPct val="15000"/>
            </a:spcAft>
            <a:buClr>
              <a:schemeClr val="accent2"/>
            </a:buClr>
            <a:buFont typeface="Wingdings" panose="05000000000000000000" pitchFamily="2" charset="2"/>
            <a:buChar char="§"/>
          </a:pPr>
          <a:r>
            <a:rPr lang="en-US" sz="2000" kern="1200" dirty="0">
              <a:solidFill>
                <a:schemeClr val="tx1"/>
              </a:solidFill>
            </a:rPr>
            <a:t>20-14 Directive on Resentencing:</a:t>
          </a:r>
        </a:p>
        <a:p>
          <a:pPr marL="457200" lvl="2" indent="-228600" algn="l" defTabSz="889000">
            <a:lnSpc>
              <a:spcPct val="90000"/>
            </a:lnSpc>
            <a:spcBef>
              <a:spcPct val="0"/>
            </a:spcBef>
            <a:spcAft>
              <a:spcPct val="15000"/>
            </a:spcAft>
            <a:buClr>
              <a:schemeClr val="accent2"/>
            </a:buClr>
            <a:buFont typeface="Wingdings" panose="05000000000000000000" pitchFamily="2" charset="2"/>
            <a:buNone/>
          </a:pPr>
          <a:r>
            <a:rPr lang="en-US" sz="2000" b="1" kern="1200" dirty="0">
              <a:solidFill>
                <a:schemeClr val="tx1"/>
              </a:solidFill>
            </a:rPr>
            <a:t>- </a:t>
          </a:r>
          <a:r>
            <a:rPr lang="en-US" sz="2000" b="1" i="1" kern="1200" dirty="0">
              <a:solidFill>
                <a:schemeClr val="tx1"/>
              </a:solidFill>
            </a:rPr>
            <a:t>Open</a:t>
          </a:r>
          <a:r>
            <a:rPr lang="en-US" sz="2000" b="1" kern="1200" dirty="0">
              <a:solidFill>
                <a:schemeClr val="tx1"/>
              </a:solidFill>
            </a:rPr>
            <a:t> </a:t>
          </a:r>
          <a:r>
            <a:rPr lang="en-US" sz="2000" kern="1200" dirty="0">
              <a:solidFill>
                <a:schemeClr val="tx1"/>
              </a:solidFill>
            </a:rPr>
            <a:t>cases</a:t>
          </a:r>
        </a:p>
        <a:p>
          <a:pPr marL="457200" lvl="2" indent="-228600" algn="l" defTabSz="889000">
            <a:lnSpc>
              <a:spcPct val="90000"/>
            </a:lnSpc>
            <a:spcBef>
              <a:spcPct val="0"/>
            </a:spcBef>
            <a:spcAft>
              <a:spcPct val="15000"/>
            </a:spcAft>
            <a:buClr>
              <a:schemeClr val="accent2"/>
            </a:buClr>
            <a:buFont typeface="Wingdings" panose="05000000000000000000" pitchFamily="2" charset="2"/>
            <a:buNone/>
          </a:pPr>
          <a:r>
            <a:rPr lang="en-US" sz="2000" kern="1200" dirty="0">
              <a:solidFill>
                <a:schemeClr val="tx1"/>
              </a:solidFill>
            </a:rPr>
            <a:t>- </a:t>
          </a:r>
          <a:r>
            <a:rPr lang="en-US" sz="2000" b="1" i="1" kern="1200" dirty="0">
              <a:solidFill>
                <a:schemeClr val="tx1"/>
              </a:solidFill>
            </a:rPr>
            <a:t>Pending</a:t>
          </a:r>
          <a:r>
            <a:rPr lang="en-US" sz="2000" kern="1200" dirty="0">
              <a:solidFill>
                <a:schemeClr val="tx1"/>
              </a:solidFill>
            </a:rPr>
            <a:t> Habeas and Petitions for Recall</a:t>
          </a:r>
        </a:p>
        <a:p>
          <a:pPr marL="457200" lvl="2" indent="-228600" algn="l" defTabSz="889000">
            <a:lnSpc>
              <a:spcPct val="90000"/>
            </a:lnSpc>
            <a:spcBef>
              <a:spcPct val="0"/>
            </a:spcBef>
            <a:spcAft>
              <a:spcPct val="15000"/>
            </a:spcAft>
            <a:buClr>
              <a:schemeClr val="accent2"/>
            </a:buClr>
            <a:buFont typeface="Wingdings" panose="05000000000000000000" pitchFamily="2" charset="2"/>
            <a:buNone/>
          </a:pPr>
          <a:r>
            <a:rPr lang="en-US" sz="2000" kern="1200" dirty="0">
              <a:solidFill>
                <a:schemeClr val="tx1"/>
              </a:solidFill>
            </a:rPr>
            <a:t>- 1170.94 petitions (SB 1437) reforms to felony murder</a:t>
          </a:r>
        </a:p>
        <a:p>
          <a:pPr marL="457200" lvl="2" indent="-228600" algn="l" defTabSz="889000">
            <a:lnSpc>
              <a:spcPct val="90000"/>
            </a:lnSpc>
            <a:spcBef>
              <a:spcPct val="0"/>
            </a:spcBef>
            <a:spcAft>
              <a:spcPct val="15000"/>
            </a:spcAft>
            <a:buClr>
              <a:schemeClr val="accent2"/>
            </a:buClr>
            <a:buFont typeface="Wingdings" panose="05000000000000000000" pitchFamily="2" charset="2"/>
            <a:buNone/>
          </a:pPr>
          <a:r>
            <a:rPr lang="en-US" sz="2000" kern="1200" dirty="0">
              <a:solidFill>
                <a:schemeClr val="tx1"/>
              </a:solidFill>
            </a:rPr>
            <a:t>- Resentencing Unit via Petitions for Recall for </a:t>
          </a:r>
          <a:r>
            <a:rPr lang="en-US" sz="2000" b="1" i="1" kern="1200" dirty="0">
              <a:solidFill>
                <a:schemeClr val="tx1"/>
              </a:solidFill>
            </a:rPr>
            <a:t>Past</a:t>
          </a:r>
          <a:r>
            <a:rPr lang="en-US" sz="2000" kern="1200" dirty="0">
              <a:solidFill>
                <a:schemeClr val="tx1"/>
              </a:solidFill>
            </a:rPr>
            <a:t> cases</a:t>
          </a:r>
        </a:p>
        <a:p>
          <a:pPr marL="457200" lvl="2" indent="-228600" algn="l" defTabSz="889000">
            <a:lnSpc>
              <a:spcPct val="90000"/>
            </a:lnSpc>
            <a:spcBef>
              <a:spcPct val="0"/>
            </a:spcBef>
            <a:spcAft>
              <a:spcPct val="15000"/>
            </a:spcAft>
            <a:buClr>
              <a:schemeClr val="accent2"/>
            </a:buClr>
            <a:buFont typeface="Wingdings" panose="05000000000000000000" pitchFamily="2" charset="2"/>
            <a:buNone/>
          </a:pPr>
          <a:r>
            <a:rPr lang="en-US" sz="2000" kern="1200" dirty="0">
              <a:solidFill>
                <a:schemeClr val="tx1"/>
              </a:solidFill>
            </a:rPr>
            <a:t>- Parole Hearings</a:t>
          </a:r>
        </a:p>
        <a:p>
          <a:pPr marL="457200" lvl="2" indent="-228600" algn="l" defTabSz="889000">
            <a:lnSpc>
              <a:spcPct val="90000"/>
            </a:lnSpc>
            <a:spcBef>
              <a:spcPct val="0"/>
            </a:spcBef>
            <a:spcAft>
              <a:spcPct val="15000"/>
            </a:spcAft>
            <a:buClr>
              <a:schemeClr val="accent2"/>
            </a:buClr>
            <a:buFont typeface="Wingdings" panose="05000000000000000000" pitchFamily="2" charset="2"/>
            <a:buNone/>
          </a:pPr>
          <a:r>
            <a:rPr lang="en-US" sz="2000" kern="1200" dirty="0">
              <a:solidFill>
                <a:schemeClr val="tx1"/>
              </a:solidFill>
            </a:rPr>
            <a:t>- Juvenile Court – 707 proceedings</a:t>
          </a:r>
        </a:p>
        <a:p>
          <a:pPr marL="457200" lvl="2" indent="-228600" algn="l" defTabSz="889000">
            <a:lnSpc>
              <a:spcPct val="90000"/>
            </a:lnSpc>
            <a:spcBef>
              <a:spcPct val="0"/>
            </a:spcBef>
            <a:spcAft>
              <a:spcPct val="15000"/>
            </a:spcAft>
            <a:buClr>
              <a:schemeClr val="accent2"/>
            </a:buClr>
            <a:buFont typeface="Wingdings" panose="05000000000000000000" pitchFamily="2" charset="2"/>
            <a:buNone/>
          </a:pPr>
          <a:r>
            <a:rPr lang="en-US" sz="2000" kern="1200" dirty="0">
              <a:solidFill>
                <a:schemeClr val="tx1"/>
              </a:solidFill>
            </a:rPr>
            <a:t>- LWOP taken back to juvenile court</a:t>
          </a:r>
        </a:p>
        <a:p>
          <a:pPr marL="228600" lvl="1" indent="-228600" algn="l" defTabSz="889000">
            <a:lnSpc>
              <a:spcPct val="90000"/>
            </a:lnSpc>
            <a:spcBef>
              <a:spcPct val="0"/>
            </a:spcBef>
            <a:spcAft>
              <a:spcPct val="15000"/>
            </a:spcAft>
            <a:buClr>
              <a:schemeClr val="accent2"/>
            </a:buClr>
            <a:buFont typeface="Wingdings" panose="05000000000000000000" pitchFamily="2" charset="2"/>
            <a:buChar char="§"/>
          </a:pPr>
          <a:r>
            <a:rPr lang="en-US" sz="2000" kern="1200" dirty="0">
              <a:solidFill>
                <a:schemeClr val="tx1"/>
              </a:solidFill>
            </a:rPr>
            <a:t>20-08 Directive on Sentencing Enhancements</a:t>
          </a:r>
        </a:p>
        <a:p>
          <a:pPr marL="228600" lvl="1" indent="-228600" algn="l" defTabSz="889000">
            <a:lnSpc>
              <a:spcPct val="90000"/>
            </a:lnSpc>
            <a:spcBef>
              <a:spcPct val="0"/>
            </a:spcBef>
            <a:spcAft>
              <a:spcPct val="15000"/>
            </a:spcAft>
            <a:buClr>
              <a:schemeClr val="accent2"/>
            </a:buClr>
            <a:buFont typeface="Wingdings" panose="05000000000000000000" pitchFamily="2" charset="2"/>
            <a:buChar char="§"/>
          </a:pPr>
          <a:r>
            <a:rPr lang="en-US" sz="2000" kern="1200" dirty="0">
              <a:solidFill>
                <a:schemeClr val="tx1"/>
              </a:solidFill>
            </a:rPr>
            <a:t>What applies to me?</a:t>
          </a:r>
        </a:p>
        <a:p>
          <a:pPr marL="228600" lvl="1" indent="-228600" algn="l" defTabSz="889000">
            <a:lnSpc>
              <a:spcPct val="90000"/>
            </a:lnSpc>
            <a:spcBef>
              <a:spcPct val="0"/>
            </a:spcBef>
            <a:spcAft>
              <a:spcPct val="15000"/>
            </a:spcAft>
            <a:buClr>
              <a:schemeClr val="accent2"/>
            </a:buClr>
            <a:buFont typeface="Wingdings" panose="05000000000000000000" pitchFamily="2" charset="2"/>
            <a:buChar char="§"/>
          </a:pPr>
          <a:r>
            <a:rPr lang="en-US" sz="2000" kern="1200" dirty="0">
              <a:solidFill>
                <a:schemeClr val="tx1"/>
              </a:solidFill>
            </a:rPr>
            <a:t>Do I need a lawyer?</a:t>
          </a:r>
        </a:p>
        <a:p>
          <a:pPr marL="228600" lvl="1" indent="-228600" algn="l" defTabSz="889000">
            <a:lnSpc>
              <a:spcPct val="90000"/>
            </a:lnSpc>
            <a:spcBef>
              <a:spcPct val="0"/>
            </a:spcBef>
            <a:spcAft>
              <a:spcPct val="15000"/>
            </a:spcAft>
            <a:buClr>
              <a:schemeClr val="accent2"/>
            </a:buClr>
            <a:buFont typeface="Wingdings" panose="05000000000000000000" pitchFamily="2" charset="2"/>
            <a:buChar char="§"/>
          </a:pPr>
          <a:r>
            <a:rPr lang="en-US" sz="2000" kern="1200" dirty="0">
              <a:solidFill>
                <a:schemeClr val="tx1"/>
              </a:solidFill>
            </a:rPr>
            <a:t>Odds and Ends/Conclusions</a:t>
          </a:r>
        </a:p>
        <a:p>
          <a:pPr marL="285750" lvl="1" indent="-285750" algn="l" defTabSz="1244600">
            <a:lnSpc>
              <a:spcPct val="90000"/>
            </a:lnSpc>
            <a:spcBef>
              <a:spcPct val="0"/>
            </a:spcBef>
            <a:spcAft>
              <a:spcPct val="15000"/>
            </a:spcAft>
            <a:buClr>
              <a:schemeClr val="accent2"/>
            </a:buClr>
            <a:buFont typeface="Wingdings" panose="05000000000000000000" pitchFamily="2" charset="2"/>
            <a:buChar char="§"/>
          </a:pPr>
          <a:endParaRPr lang="en-US" sz="2800" kern="1200" dirty="0">
            <a:solidFill>
              <a:schemeClr val="bg1"/>
            </a:solidFill>
          </a:endParaRPr>
        </a:p>
      </dsp:txBody>
      <dsp:txXfrm>
        <a:off x="0" y="489488"/>
        <a:ext cx="7960241" cy="6051987"/>
      </dsp:txXfrm>
    </dsp:sp>
    <dsp:sp modelId="{32A47781-9728-47B8-8382-F16CF39906FE}">
      <dsp:nvSpPr>
        <dsp:cNvPr id="0" name=""/>
        <dsp:cNvSpPr/>
      </dsp:nvSpPr>
      <dsp:spPr>
        <a:xfrm>
          <a:off x="398012" y="2643"/>
          <a:ext cx="5572168" cy="1328400"/>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615" tIns="0" rIns="210615" bIns="0" numCol="1" spcCol="1270" anchor="ctr" anchorCtr="0">
          <a:noAutofit/>
        </a:bodyPr>
        <a:lstStyle/>
        <a:p>
          <a:pPr marL="0" lvl="0" indent="0" algn="l" defTabSz="800100">
            <a:lnSpc>
              <a:spcPct val="90000"/>
            </a:lnSpc>
            <a:spcBef>
              <a:spcPct val="0"/>
            </a:spcBef>
            <a:spcAft>
              <a:spcPct val="35000"/>
            </a:spcAft>
            <a:buClr>
              <a:schemeClr val="accent2"/>
            </a:buClr>
            <a:buFont typeface="Wingdings" panose="05000000000000000000" pitchFamily="2" charset="2"/>
            <a:buNone/>
          </a:pPr>
          <a:endParaRPr lang="en-US" sz="1800" kern="1200" dirty="0">
            <a:solidFill>
              <a:schemeClr val="bg1"/>
            </a:solidFill>
          </a:endParaRPr>
        </a:p>
      </dsp:txBody>
      <dsp:txXfrm>
        <a:off x="462859" y="67490"/>
        <a:ext cx="5442474" cy="11987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0" y="5"/>
          <a:ext cx="3286125" cy="5363304"/>
        </a:xfrm>
        <a:prstGeom prst="rect">
          <a:avLst/>
        </a:prstGeom>
        <a:solidFill>
          <a:schemeClr val="accent3">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89000">
            <a:lnSpc>
              <a:spcPct val="90000"/>
            </a:lnSpc>
            <a:spcBef>
              <a:spcPct val="0"/>
            </a:spcBef>
            <a:spcAft>
              <a:spcPts val="0"/>
            </a:spcAft>
            <a:buNone/>
          </a:pPr>
          <a:r>
            <a:rPr lang="en-US" sz="2000" kern="1200" dirty="0">
              <a:solidFill>
                <a:schemeClr val="tx1"/>
              </a:solidFill>
            </a:rPr>
            <a:t>Volume of </a:t>
          </a:r>
          <a:r>
            <a:rPr lang="en-US" sz="2000" i="1" kern="1200" dirty="0">
              <a:solidFill>
                <a:schemeClr val="tx1"/>
              </a:solidFill>
            </a:rPr>
            <a:t>past</a:t>
          </a:r>
          <a:r>
            <a:rPr lang="en-US" sz="2000" kern="1200" dirty="0">
              <a:solidFill>
                <a:schemeClr val="tx1"/>
              </a:solidFill>
            </a:rPr>
            <a:t> cases </a:t>
          </a:r>
          <a:br>
            <a:rPr lang="en-US" sz="1600" kern="1200" dirty="0">
              <a:solidFill>
                <a:schemeClr val="tx1"/>
              </a:solidFill>
            </a:rPr>
          </a:br>
          <a:endParaRPr lang="en-US" sz="1200" kern="1200" dirty="0">
            <a:solidFill>
              <a:schemeClr val="tx1"/>
            </a:solidFill>
          </a:endParaRPr>
        </a:p>
        <a:p>
          <a:pPr marL="0" lvl="0" indent="0" algn="l" defTabSz="889000">
            <a:lnSpc>
              <a:spcPct val="90000"/>
            </a:lnSpc>
            <a:spcBef>
              <a:spcPct val="0"/>
            </a:spcBef>
            <a:spcAft>
              <a:spcPts val="0"/>
            </a:spcAft>
            <a:buNone/>
          </a:pPr>
          <a:r>
            <a:rPr lang="en-US" sz="1200" kern="1200" dirty="0">
              <a:solidFill>
                <a:schemeClr val="tx1"/>
              </a:solidFill>
            </a:rPr>
            <a:t>- “20,000-30,000 cases with out-of-policy cases” @ page 6 of 20-14 Directive.</a:t>
          </a:r>
        </a:p>
        <a:p>
          <a:pPr marL="0" lvl="0" indent="0" algn="l" defTabSz="889000">
            <a:lnSpc>
              <a:spcPct val="90000"/>
            </a:lnSpc>
            <a:spcBef>
              <a:spcPct val="0"/>
            </a:spcBef>
            <a:spcAft>
              <a:spcPts val="0"/>
            </a:spcAft>
            <a:buNone/>
          </a:pPr>
          <a:endParaRPr lang="en-US" sz="1200" kern="1200" dirty="0">
            <a:solidFill>
              <a:schemeClr val="tx1"/>
            </a:solidFill>
          </a:endParaRPr>
        </a:p>
        <a:p>
          <a:pPr marL="0" lvl="0" indent="0" algn="l" defTabSz="889000">
            <a:lnSpc>
              <a:spcPct val="90000"/>
            </a:lnSpc>
            <a:spcBef>
              <a:spcPct val="0"/>
            </a:spcBef>
            <a:spcAft>
              <a:spcPts val="0"/>
            </a:spcAft>
            <a:buNone/>
          </a:pPr>
          <a:r>
            <a:rPr lang="en-US" sz="1200" kern="1200" dirty="0">
              <a:solidFill>
                <a:schemeClr val="tx1"/>
              </a:solidFill>
            </a:rPr>
            <a:t>- “He [Mike Romano of Stanford Law Clinic] estimates that he would have the capacity to do approximately </a:t>
          </a:r>
          <a:r>
            <a:rPr lang="en-US" sz="1200" b="1" kern="1200" dirty="0">
              <a:solidFill>
                <a:schemeClr val="tx1"/>
              </a:solidFill>
            </a:rPr>
            <a:t>somewhere around 1,000 cases per year. So, 20,000 that would be 20 years to do that. Obviously, that’s an unacceptable state of affairs.</a:t>
          </a:r>
          <a:r>
            <a:rPr lang="en-US" sz="1200" kern="1200" dirty="0">
              <a:solidFill>
                <a:schemeClr val="tx1"/>
              </a:solidFill>
            </a:rPr>
            <a:t> So, what we’re trying to do is </a:t>
          </a:r>
          <a:r>
            <a:rPr lang="en-US" sz="1200" b="1" kern="1200" dirty="0">
              <a:solidFill>
                <a:schemeClr val="tx1"/>
              </a:solidFill>
            </a:rPr>
            <a:t>“we’re trying to identify and working to get funding and additional people to assist with this</a:t>
          </a:r>
          <a:r>
            <a:rPr lang="en-US" sz="1200" kern="1200" dirty="0">
              <a:solidFill>
                <a:schemeClr val="tx1"/>
              </a:solidFill>
            </a:rPr>
            <a:t>.”</a:t>
          </a:r>
          <a:endParaRPr lang="en-US" sz="1200" kern="1200" noProof="1">
            <a:solidFill>
              <a:schemeClr val="tx1"/>
            </a:solidFill>
          </a:endParaRPr>
        </a:p>
      </dsp:txBody>
      <dsp:txXfrm>
        <a:off x="0" y="2038061"/>
        <a:ext cx="3286125" cy="3217982"/>
      </dsp:txXfrm>
    </dsp:sp>
    <dsp:sp modelId="{8157E768-0524-44F1-8F00-7DF53576D2D6}">
      <dsp:nvSpPr>
        <dsp:cNvPr id="0" name=""/>
        <dsp:cNvSpPr/>
      </dsp:nvSpPr>
      <dsp:spPr>
        <a:xfrm>
          <a:off x="952976" y="841428"/>
          <a:ext cx="1380172" cy="1380172"/>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604" tIns="12700" rIns="10760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952976" y="841428"/>
        <a:ext cx="1380172" cy="1380172"/>
      </dsp:txXfrm>
    </dsp:sp>
    <dsp:sp modelId="{676D607A-85D2-4EAF-B264-A9D94B61A4FF}">
      <dsp:nvSpPr>
        <dsp:cNvPr id="0" name=""/>
        <dsp:cNvSpPr/>
      </dsp:nvSpPr>
      <dsp:spPr>
        <a:xfrm>
          <a:off x="0" y="4981873"/>
          <a:ext cx="328612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5CEBE-1AD7-41D4-9CEE-5BA77CA8C01E}">
      <dsp:nvSpPr>
        <dsp:cNvPr id="0" name=""/>
        <dsp:cNvSpPr/>
      </dsp:nvSpPr>
      <dsp:spPr>
        <a:xfrm>
          <a:off x="3614737" y="0"/>
          <a:ext cx="3286125" cy="5363304"/>
        </a:xfrm>
        <a:prstGeom prst="rect">
          <a:avLst/>
        </a:prstGeom>
        <a:solidFill>
          <a:schemeClr val="accent3">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711200">
            <a:lnSpc>
              <a:spcPct val="90000"/>
            </a:lnSpc>
            <a:spcBef>
              <a:spcPct val="0"/>
            </a:spcBef>
            <a:spcAft>
              <a:spcPts val="0"/>
            </a:spcAft>
            <a:buNone/>
          </a:pPr>
          <a:r>
            <a:rPr lang="en-US" sz="2000" kern="1200" dirty="0">
              <a:solidFill>
                <a:schemeClr val="tx1"/>
              </a:solidFill>
              <a:latin typeface="Calibri"/>
              <a:ea typeface="+mn-ea"/>
              <a:cs typeface="+mn-cs"/>
            </a:rPr>
            <a:t>Resources </a:t>
          </a:r>
        </a:p>
        <a:p>
          <a:pPr marL="0" lvl="0" indent="0" algn="l" defTabSz="711200">
            <a:lnSpc>
              <a:spcPct val="90000"/>
            </a:lnSpc>
            <a:spcBef>
              <a:spcPct val="0"/>
            </a:spcBef>
            <a:spcAft>
              <a:spcPts val="0"/>
            </a:spcAft>
            <a:buNone/>
          </a:pP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 </a:t>
          </a:r>
          <a:r>
            <a:rPr lang="en-US" sz="1200" b="1" kern="1200" dirty="0">
              <a:solidFill>
                <a:schemeClr val="tx1"/>
              </a:solidFill>
              <a:latin typeface="+mn-lt"/>
            </a:rPr>
            <a:t>“We’re doing this at a time when there are substantial cutbacks</a:t>
          </a:r>
          <a:r>
            <a:rPr lang="en-US" sz="1200" kern="1200" dirty="0">
              <a:solidFill>
                <a:schemeClr val="tx1"/>
              </a:solidFill>
              <a:latin typeface="+mn-lt"/>
            </a:rPr>
            <a:t>.”</a:t>
          </a:r>
        </a:p>
        <a:p>
          <a:pPr marL="0" lvl="0" indent="0" algn="l" defTabSz="711200">
            <a:lnSpc>
              <a:spcPct val="90000"/>
            </a:lnSpc>
            <a:spcBef>
              <a:spcPct val="0"/>
            </a:spcBef>
            <a:spcAft>
              <a:spcPts val="0"/>
            </a:spcAft>
            <a:buNone/>
          </a:pPr>
          <a:endParaRPr lang="en-US" sz="1200" kern="1200" dirty="0">
            <a:solidFill>
              <a:schemeClr val="tx1"/>
            </a:solidFill>
            <a:latin typeface="+mn-lt"/>
          </a:endParaRPr>
        </a:p>
        <a:p>
          <a:pPr marL="0" lvl="0" indent="0" algn="l" defTabSz="711200">
            <a:lnSpc>
              <a:spcPct val="90000"/>
            </a:lnSpc>
            <a:spcBef>
              <a:spcPct val="0"/>
            </a:spcBef>
            <a:spcAft>
              <a:spcPts val="0"/>
            </a:spcAft>
            <a:buFont typeface="Symbol" panose="05050102010706020507" pitchFamily="18" charset="2"/>
            <a:buNone/>
          </a:pPr>
          <a:r>
            <a:rPr lang="en-US" sz="1200" kern="1200" dirty="0">
              <a:solidFill>
                <a:schemeClr val="tx1"/>
              </a:solidFill>
              <a:latin typeface="+mn-lt"/>
            </a:rPr>
            <a:t>- “So, the first thing that we’re doing now is we’re forming a working group, we’re analyzing the scope of the work, then we’re </a:t>
          </a:r>
          <a:r>
            <a:rPr lang="en-US" sz="1200" b="1" kern="1200" dirty="0">
              <a:solidFill>
                <a:schemeClr val="tx1"/>
              </a:solidFill>
              <a:latin typeface="+mn-lt"/>
            </a:rPr>
            <a:t>going to try to identify funding sources and resources both internally (within government).”</a:t>
          </a:r>
          <a:endParaRPr lang="en-US" sz="1200" kern="1200" dirty="0">
            <a:solidFill>
              <a:schemeClr val="tx1"/>
            </a:solidFill>
            <a:latin typeface="+mn-lt"/>
            <a:ea typeface="+mn-ea"/>
            <a:cs typeface="+mn-cs"/>
          </a:endParaRPr>
        </a:p>
      </dsp:txBody>
      <dsp:txXfrm>
        <a:off x="3614737" y="2038055"/>
        <a:ext cx="3286125" cy="3217982"/>
      </dsp:txXfrm>
    </dsp:sp>
    <dsp:sp modelId="{AFA09309-0DCE-4477-82D3-AAF980A85A37}">
      <dsp:nvSpPr>
        <dsp:cNvPr id="0" name=""/>
        <dsp:cNvSpPr/>
      </dsp:nvSpPr>
      <dsp:spPr>
        <a:xfrm>
          <a:off x="4567713" y="841428"/>
          <a:ext cx="1380172" cy="1380172"/>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604" tIns="12700" rIns="10760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4567713" y="841428"/>
        <a:ext cx="1380172" cy="1380172"/>
      </dsp:txXfrm>
    </dsp:sp>
    <dsp:sp modelId="{70685E0F-5EC9-4D84-80D5-F2F78DC3CFFC}">
      <dsp:nvSpPr>
        <dsp:cNvPr id="0" name=""/>
        <dsp:cNvSpPr/>
      </dsp:nvSpPr>
      <dsp:spPr>
        <a:xfrm>
          <a:off x="3614737" y="4981873"/>
          <a:ext cx="328612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3868F-681F-4EF9-8B83-F3B0F354A4C4}">
      <dsp:nvSpPr>
        <dsp:cNvPr id="0" name=""/>
        <dsp:cNvSpPr/>
      </dsp:nvSpPr>
      <dsp:spPr>
        <a:xfrm>
          <a:off x="7220142" y="11"/>
          <a:ext cx="3286125" cy="5363304"/>
        </a:xfrm>
        <a:prstGeom prst="rect">
          <a:avLst/>
        </a:prstGeom>
        <a:solidFill>
          <a:schemeClr val="accent3">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711200">
            <a:lnSpc>
              <a:spcPct val="90000"/>
            </a:lnSpc>
            <a:spcBef>
              <a:spcPct val="0"/>
            </a:spcBef>
            <a:spcAft>
              <a:spcPct val="35000"/>
            </a:spcAft>
            <a:buNone/>
          </a:pPr>
          <a:r>
            <a:rPr lang="en-US" sz="2000" kern="1200" dirty="0">
              <a:solidFill>
                <a:schemeClr val="tx1"/>
              </a:solidFill>
              <a:latin typeface="Calibri"/>
              <a:ea typeface="+mn-ea"/>
              <a:cs typeface="+mn-cs"/>
            </a:rPr>
            <a:t>Timing</a:t>
          </a:r>
        </a:p>
        <a:p>
          <a:pPr marL="0" lvl="0" indent="0" algn="l" defTabSz="711200">
            <a:lnSpc>
              <a:spcPct val="90000"/>
            </a:lnSpc>
            <a:spcBef>
              <a:spcPct val="0"/>
            </a:spcBef>
            <a:spcAft>
              <a:spcPct val="35000"/>
            </a:spcAft>
            <a:buNone/>
          </a:pPr>
          <a:r>
            <a:rPr lang="en-US" sz="1200" kern="1200" dirty="0">
              <a:solidFill>
                <a:schemeClr val="tx1"/>
              </a:solidFill>
              <a:latin typeface="+mn-lt"/>
            </a:rPr>
            <a:t>“We’re in the process of </a:t>
          </a:r>
          <a:r>
            <a:rPr lang="en-US" sz="1200" b="1" kern="1200" dirty="0">
              <a:solidFill>
                <a:schemeClr val="tx1"/>
              </a:solidFill>
              <a:latin typeface="+mn-lt"/>
            </a:rPr>
            <a:t>creating a team to do this work. It’s gonna take probably  – I suspect around 60 days.” </a:t>
          </a:r>
          <a:endParaRPr lang="en-US" sz="1200" kern="1200" dirty="0">
            <a:solidFill>
              <a:schemeClr val="tx1"/>
            </a:solidFill>
            <a:latin typeface="+mn-lt"/>
          </a:endParaRPr>
        </a:p>
        <a:p>
          <a:pPr marL="0" lvl="0" indent="0" algn="l" defTabSz="711200">
            <a:lnSpc>
              <a:spcPct val="90000"/>
            </a:lnSpc>
            <a:spcBef>
              <a:spcPct val="0"/>
            </a:spcBef>
            <a:spcAft>
              <a:spcPct val="35000"/>
            </a:spcAft>
            <a:buFont typeface="Symbol" panose="05050102010706020507" pitchFamily="18" charset="2"/>
            <a:buNone/>
          </a:pPr>
          <a:r>
            <a:rPr lang="en-US" sz="1200" kern="1200" dirty="0">
              <a:solidFill>
                <a:schemeClr val="tx1"/>
              </a:solidFill>
              <a:latin typeface="+mn-lt"/>
            </a:rPr>
            <a:t>Start filing in February 2021, perhaps.</a:t>
          </a:r>
          <a:endParaRPr lang="en-US" sz="1600" kern="1200" dirty="0">
            <a:solidFill>
              <a:schemeClr val="tx1"/>
            </a:solidFill>
            <a:latin typeface="+mn-lt"/>
            <a:ea typeface="+mn-ea"/>
            <a:cs typeface="+mn-cs"/>
          </a:endParaRPr>
        </a:p>
      </dsp:txBody>
      <dsp:txXfrm>
        <a:off x="7220142" y="2038067"/>
        <a:ext cx="3286125" cy="3217982"/>
      </dsp:txXfrm>
    </dsp:sp>
    <dsp:sp modelId="{9718E67E-2C8C-4093-AB5F-E3BEFAAEA31B}">
      <dsp:nvSpPr>
        <dsp:cNvPr id="0" name=""/>
        <dsp:cNvSpPr/>
      </dsp:nvSpPr>
      <dsp:spPr>
        <a:xfrm>
          <a:off x="8182451" y="841428"/>
          <a:ext cx="1380172" cy="1380172"/>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604" tIns="12700" rIns="10760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8182451" y="841428"/>
        <a:ext cx="1380172" cy="1380172"/>
      </dsp:txXfrm>
    </dsp:sp>
    <dsp:sp modelId="{13CAC05E-7817-4F00-94BF-9DC0F20DF1D8}">
      <dsp:nvSpPr>
        <dsp:cNvPr id="0" name=""/>
        <dsp:cNvSpPr/>
      </dsp:nvSpPr>
      <dsp:spPr>
        <a:xfrm>
          <a:off x="7229475" y="4981189"/>
          <a:ext cx="3286125" cy="144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0" y="5"/>
          <a:ext cx="3286125" cy="5363304"/>
        </a:xfrm>
        <a:prstGeom prst="rect">
          <a:avLst/>
        </a:prstGeom>
        <a:solidFill>
          <a:schemeClr val="accent3">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711200">
            <a:lnSpc>
              <a:spcPct val="90000"/>
            </a:lnSpc>
            <a:spcBef>
              <a:spcPct val="0"/>
            </a:spcBef>
            <a:spcAft>
              <a:spcPts val="0"/>
            </a:spcAft>
            <a:buNone/>
          </a:pPr>
          <a:r>
            <a:rPr lang="en-US" sz="1600" kern="1200" dirty="0">
              <a:solidFill>
                <a:schemeClr val="tx1"/>
              </a:solidFill>
            </a:rPr>
            <a:t>Minimum of 4 years to effectuate</a:t>
          </a:r>
          <a:br>
            <a:rPr lang="en-US" sz="1600" kern="1200" dirty="0">
              <a:solidFill>
                <a:schemeClr val="tx1"/>
              </a:solidFill>
            </a:rPr>
          </a:br>
          <a:endParaRPr lang="en-US" sz="1200" kern="1200" dirty="0">
            <a:solidFill>
              <a:schemeClr val="tx1"/>
            </a:solidFill>
          </a:endParaRPr>
        </a:p>
        <a:p>
          <a:pPr marL="0" lvl="0" indent="0" algn="l" defTabSz="711200">
            <a:lnSpc>
              <a:spcPct val="90000"/>
            </a:lnSpc>
            <a:spcBef>
              <a:spcPct val="0"/>
            </a:spcBef>
            <a:spcAft>
              <a:spcPts val="0"/>
            </a:spcAft>
            <a:buNone/>
          </a:pPr>
          <a:r>
            <a:rPr lang="en-US" sz="1200" kern="1200" dirty="0">
              <a:solidFill>
                <a:schemeClr val="tx1"/>
              </a:solidFill>
            </a:rPr>
            <a:t>These are policy changes which even while in process can be undone. Elections matter.</a:t>
          </a:r>
        </a:p>
        <a:p>
          <a:pPr marL="0" lvl="0" indent="0" algn="l" defTabSz="711200">
            <a:lnSpc>
              <a:spcPct val="90000"/>
            </a:lnSpc>
            <a:spcBef>
              <a:spcPct val="0"/>
            </a:spcBef>
            <a:spcAft>
              <a:spcPts val="0"/>
            </a:spcAft>
            <a:buFont typeface="Symbol" panose="05050102010706020507" pitchFamily="18" charset="2"/>
            <a:buNone/>
          </a:pPr>
          <a:r>
            <a:rPr lang="en-US" sz="1200" kern="1200" dirty="0">
              <a:solidFill>
                <a:schemeClr val="tx1"/>
              </a:solidFill>
            </a:rPr>
            <a:t>Herculean task while take time, priority.</a:t>
          </a:r>
        </a:p>
        <a:p>
          <a:pPr marL="0" lvl="0" indent="0" algn="l" defTabSz="711200">
            <a:lnSpc>
              <a:spcPct val="90000"/>
            </a:lnSpc>
            <a:spcBef>
              <a:spcPct val="0"/>
            </a:spcBef>
            <a:spcAft>
              <a:spcPts val="0"/>
            </a:spcAft>
            <a:buFont typeface="Symbol" panose="05050102010706020507" pitchFamily="18" charset="2"/>
            <a:buNone/>
          </a:pPr>
          <a:r>
            <a:rPr lang="en-US" sz="1200" kern="1200" dirty="0">
              <a:solidFill>
                <a:schemeClr val="tx1"/>
              </a:solidFill>
            </a:rPr>
            <a:t>Make it “easy to grade,” “easy to review” </a:t>
          </a:r>
          <a:r>
            <a:rPr lang="en-US" sz="1200" i="1" kern="1200" dirty="0">
              <a:solidFill>
                <a:schemeClr val="tx1"/>
              </a:solidFill>
            </a:rPr>
            <a:t>may</a:t>
          </a:r>
          <a:r>
            <a:rPr lang="en-US" sz="1200" kern="1200" dirty="0">
              <a:solidFill>
                <a:schemeClr val="tx1"/>
              </a:solidFill>
            </a:rPr>
            <a:t> increase visibility/viability of review &amp; sentence modification.</a:t>
          </a:r>
          <a:endParaRPr lang="en-US" sz="1200" kern="1200" noProof="1">
            <a:solidFill>
              <a:schemeClr val="tx1"/>
            </a:solidFill>
          </a:endParaRPr>
        </a:p>
      </dsp:txBody>
      <dsp:txXfrm>
        <a:off x="0" y="2038061"/>
        <a:ext cx="3286125" cy="3217982"/>
      </dsp:txXfrm>
    </dsp:sp>
    <dsp:sp modelId="{8157E768-0524-44F1-8F00-7DF53576D2D6}">
      <dsp:nvSpPr>
        <dsp:cNvPr id="0" name=""/>
        <dsp:cNvSpPr/>
      </dsp:nvSpPr>
      <dsp:spPr>
        <a:xfrm>
          <a:off x="969786" y="561059"/>
          <a:ext cx="1380172" cy="1380172"/>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604" tIns="12700" rIns="10760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969786" y="561059"/>
        <a:ext cx="1380172" cy="1380172"/>
      </dsp:txXfrm>
    </dsp:sp>
    <dsp:sp modelId="{676D607A-85D2-4EAF-B264-A9D94B61A4FF}">
      <dsp:nvSpPr>
        <dsp:cNvPr id="0" name=""/>
        <dsp:cNvSpPr/>
      </dsp:nvSpPr>
      <dsp:spPr>
        <a:xfrm>
          <a:off x="0" y="4981873"/>
          <a:ext cx="328612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5CEBE-1AD7-41D4-9CEE-5BA77CA8C01E}">
      <dsp:nvSpPr>
        <dsp:cNvPr id="0" name=""/>
        <dsp:cNvSpPr/>
      </dsp:nvSpPr>
      <dsp:spPr>
        <a:xfrm>
          <a:off x="3614737" y="0"/>
          <a:ext cx="3286125" cy="5363304"/>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711200">
            <a:lnSpc>
              <a:spcPct val="90000"/>
            </a:lnSpc>
            <a:spcBef>
              <a:spcPct val="0"/>
            </a:spcBef>
            <a:spcAft>
              <a:spcPts val="0"/>
            </a:spcAft>
            <a:buNone/>
          </a:pPr>
          <a:endParaRPr lang="en-US" sz="1200" kern="1200" dirty="0">
            <a:solidFill>
              <a:schemeClr val="bg1"/>
            </a:solidFill>
            <a:latin typeface="+mn-lt"/>
            <a:ea typeface="+mn-ea"/>
            <a:cs typeface="+mn-cs"/>
          </a:endParaRPr>
        </a:p>
      </dsp:txBody>
      <dsp:txXfrm>
        <a:off x="3614737" y="2038055"/>
        <a:ext cx="3286125" cy="3217982"/>
      </dsp:txXfrm>
    </dsp:sp>
    <dsp:sp modelId="{AFA09309-0DCE-4477-82D3-AAF980A85A37}">
      <dsp:nvSpPr>
        <dsp:cNvPr id="0" name=""/>
        <dsp:cNvSpPr/>
      </dsp:nvSpPr>
      <dsp:spPr>
        <a:xfrm flipH="1">
          <a:off x="5097410" y="2270127"/>
          <a:ext cx="210586" cy="161728"/>
        </a:xfrm>
        <a:prstGeom prst="rect">
          <a:avLst/>
        </a:prstGeom>
        <a:solidFill>
          <a:srgbClr val="99CCF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604" tIns="12700" rIns="107604" bIns="1270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5097410" y="2270127"/>
        <a:ext cx="210586" cy="161728"/>
      </dsp:txXfrm>
    </dsp:sp>
    <dsp:sp modelId="{70685E0F-5EC9-4D84-80D5-F2F78DC3CFFC}">
      <dsp:nvSpPr>
        <dsp:cNvPr id="0" name=""/>
        <dsp:cNvSpPr/>
      </dsp:nvSpPr>
      <dsp:spPr>
        <a:xfrm>
          <a:off x="3614737" y="4981873"/>
          <a:ext cx="328612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3868F-681F-4EF9-8B83-F3B0F354A4C4}">
      <dsp:nvSpPr>
        <dsp:cNvPr id="0" name=""/>
        <dsp:cNvSpPr/>
      </dsp:nvSpPr>
      <dsp:spPr>
        <a:xfrm>
          <a:off x="7229475" y="11"/>
          <a:ext cx="3286125" cy="5363304"/>
        </a:xfrm>
        <a:prstGeom prst="rect">
          <a:avLst/>
        </a:prstGeom>
        <a:solidFill>
          <a:schemeClr val="accent3">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mn-lt"/>
              <a:ea typeface="+mn-ea"/>
              <a:cs typeface="+mn-cs"/>
            </a:rPr>
            <a:t>Judges decide these – not the DA</a:t>
          </a:r>
        </a:p>
        <a:p>
          <a:pPr marL="0" lvl="0" indent="0" algn="l" defTabSz="711200">
            <a:lnSpc>
              <a:spcPct val="90000"/>
            </a:lnSpc>
            <a:spcBef>
              <a:spcPct val="0"/>
            </a:spcBef>
            <a:spcAft>
              <a:spcPct val="35000"/>
            </a:spcAft>
            <a:buNone/>
          </a:pPr>
          <a:r>
            <a:rPr lang="en-US" sz="1200" kern="1200" dirty="0">
              <a:solidFill>
                <a:schemeClr val="tx1"/>
              </a:solidFill>
            </a:rPr>
            <a:t>494 judges (serve for 6 years, </a:t>
          </a:r>
          <a:r>
            <a:rPr lang="en-US" sz="1200" b="1" kern="1200" dirty="0">
              <a:solidFill>
                <a:schemeClr val="tx1"/>
              </a:solidFill>
            </a:rPr>
            <a:t>Superior court judges</a:t>
          </a:r>
          <a:r>
            <a:rPr lang="en-US" sz="1200" kern="1200" dirty="0">
              <a:solidFill>
                <a:schemeClr val="tx1"/>
              </a:solidFill>
            </a:rPr>
            <a:t> serve six-year terms and are </a:t>
          </a:r>
          <a:r>
            <a:rPr lang="en-US" sz="1200" b="1" kern="1200" dirty="0">
              <a:solidFill>
                <a:schemeClr val="tx1"/>
              </a:solidFill>
            </a:rPr>
            <a:t>elected</a:t>
          </a:r>
          <a:r>
            <a:rPr lang="en-US" sz="1200" kern="1200" dirty="0">
              <a:solidFill>
                <a:schemeClr val="tx1"/>
              </a:solidFill>
            </a:rPr>
            <a:t> by county voters on a nonpartisan ballot at a general election. Vacancies are filled through appointment by the Governor.</a:t>
          </a:r>
        </a:p>
        <a:p>
          <a:pPr marL="0" lvl="0" indent="0" algn="l" defTabSz="711200">
            <a:lnSpc>
              <a:spcPct val="90000"/>
            </a:lnSpc>
            <a:spcBef>
              <a:spcPct val="0"/>
            </a:spcBef>
            <a:spcAft>
              <a:spcPct val="35000"/>
            </a:spcAft>
            <a:buNone/>
          </a:pPr>
          <a:r>
            <a:rPr lang="en-US" sz="1200" kern="1200" dirty="0">
              <a:solidFill>
                <a:schemeClr val="tx1"/>
              </a:solidFill>
            </a:rPr>
            <a:t>Professionally many Judges (Honorable William Ryan, Mildred Escobedo, etc.) not likely to share Gascon’s policy changes.</a:t>
          </a:r>
        </a:p>
        <a:p>
          <a:pPr marL="0" lvl="0" indent="0" algn="l" defTabSz="711200">
            <a:lnSpc>
              <a:spcPct val="90000"/>
            </a:lnSpc>
            <a:spcBef>
              <a:spcPct val="0"/>
            </a:spcBef>
            <a:spcAft>
              <a:spcPct val="35000"/>
            </a:spcAft>
            <a:buNone/>
          </a:pPr>
          <a:r>
            <a:rPr lang="en-US" sz="1200" kern="1200" dirty="0">
              <a:solidFill>
                <a:schemeClr val="tx1"/>
              </a:solidFill>
            </a:rPr>
            <a:t>Court of Appeals – Second Appellate District. Will decide any close calls. </a:t>
          </a:r>
          <a:endParaRPr lang="en-US" sz="1600" kern="1200" dirty="0">
            <a:solidFill>
              <a:schemeClr val="tx1"/>
            </a:solidFill>
            <a:latin typeface="+mn-lt"/>
            <a:ea typeface="+mn-ea"/>
            <a:cs typeface="+mn-cs"/>
          </a:endParaRPr>
        </a:p>
      </dsp:txBody>
      <dsp:txXfrm>
        <a:off x="7229475" y="2038067"/>
        <a:ext cx="3286125" cy="3217982"/>
      </dsp:txXfrm>
    </dsp:sp>
    <dsp:sp modelId="{9718E67E-2C8C-4093-AB5F-E3BEFAAEA31B}">
      <dsp:nvSpPr>
        <dsp:cNvPr id="0" name=""/>
        <dsp:cNvSpPr/>
      </dsp:nvSpPr>
      <dsp:spPr>
        <a:xfrm>
          <a:off x="8141487" y="777070"/>
          <a:ext cx="1380172" cy="1380172"/>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604" tIns="12700" rIns="10760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8141487" y="777070"/>
        <a:ext cx="1380172" cy="1380172"/>
      </dsp:txXfrm>
    </dsp:sp>
    <dsp:sp modelId="{13CAC05E-7817-4F00-94BF-9DC0F20DF1D8}">
      <dsp:nvSpPr>
        <dsp:cNvPr id="0" name=""/>
        <dsp:cNvSpPr/>
      </dsp:nvSpPr>
      <dsp:spPr>
        <a:xfrm>
          <a:off x="7229475" y="4981189"/>
          <a:ext cx="3286125" cy="144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C10188-DC2C-458D-AB41-143A0BE9A3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9634E15-7196-43FC-B912-C4D8B4A2CE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416927-5E9C-4E77-85FE-EE4C81C1DE39}" type="datetimeFigureOut">
              <a:rPr lang="en-US" smtClean="0"/>
              <a:t>12/28/2020</a:t>
            </a:fld>
            <a:endParaRPr lang="en-US" dirty="0"/>
          </a:p>
        </p:txBody>
      </p:sp>
      <p:sp>
        <p:nvSpPr>
          <p:cNvPr id="4" name="Footer Placeholder 3">
            <a:extLst>
              <a:ext uri="{FF2B5EF4-FFF2-40B4-BE49-F238E27FC236}">
                <a16:creationId xmlns:a16="http://schemas.microsoft.com/office/drawing/2014/main" id="{89EA2570-D5B6-41CB-96C2-FFC9944668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5C31B37-7A69-4C30-9B63-29F8242FC2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89B6C8-888A-401B-9F9B-D41D36B6C3E9}" type="slidenum">
              <a:rPr lang="en-US" smtClean="0"/>
              <a:t>‹#›</a:t>
            </a:fld>
            <a:endParaRPr lang="en-US" dirty="0"/>
          </a:p>
        </p:txBody>
      </p:sp>
    </p:spTree>
    <p:extLst>
      <p:ext uri="{BB962C8B-B14F-4D97-AF65-F5344CB8AC3E}">
        <p14:creationId xmlns:p14="http://schemas.microsoft.com/office/powerpoint/2010/main" val="2413100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98B7E-6604-4F74-86DB-B30627D56244}" type="datetimeFigureOut">
              <a:rPr lang="en-US" smtClean="0"/>
              <a:t>12/28/2020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28A1F-3E69-47E5-AE93-E7F2155A242D}" type="slidenum">
              <a:rPr lang="en-US" smtClean="0"/>
              <a:t>‹#›</a:t>
            </a:fld>
            <a:endParaRPr lang="en-US" dirty="0"/>
          </a:p>
        </p:txBody>
      </p:sp>
    </p:spTree>
    <p:extLst>
      <p:ext uri="{BB962C8B-B14F-4D97-AF65-F5344CB8AC3E}">
        <p14:creationId xmlns:p14="http://schemas.microsoft.com/office/powerpoint/2010/main" val="207593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11</a:t>
            </a:fld>
            <a:endParaRPr lang="en-US" dirty="0"/>
          </a:p>
        </p:txBody>
      </p:sp>
    </p:spTree>
    <p:extLst>
      <p:ext uri="{BB962C8B-B14F-4D97-AF65-F5344CB8AC3E}">
        <p14:creationId xmlns:p14="http://schemas.microsoft.com/office/powerpoint/2010/main" val="1195583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2653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B651-5612-4E6A-9B35-A555D082E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1389A2-D77B-40CA-AD1E-0178AEFAD15A}"/>
              </a:ext>
            </a:extLst>
          </p:cNvPr>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1DCA993-CBEA-48C5-BD35-50ABDFF64065}"/>
              </a:ext>
            </a:extLst>
          </p:cNvPr>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B88ED8E0-95EC-469F-9B7E-562FBDFDE6C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6463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6F88-2A37-410D-A685-E455AF3D07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764B46-B015-44F7-8DC0-AFB8D275E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3C8232-2077-497A-9142-B787E2B03A73}"/>
              </a:ext>
            </a:extLst>
          </p:cNvPr>
          <p:cNvSpPr>
            <a:spLocks noGrp="1"/>
          </p:cNvSpPr>
          <p:nvPr>
            <p:ph sz="half" idx="2"/>
          </p:nvPr>
        </p:nvSpPr>
        <p:spPr>
          <a:xfrm>
            <a:off x="839788" y="2505075"/>
            <a:ext cx="5157787"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AF6077C-D913-4FD0-B6E0-6D70BEFD4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905DBB-3AA9-4435-AC97-732293FDE7EF}"/>
              </a:ext>
            </a:extLst>
          </p:cNvPr>
          <p:cNvSpPr>
            <a:spLocks noGrp="1"/>
          </p:cNvSpPr>
          <p:nvPr>
            <p:ph sz="quarter" idx="4"/>
          </p:nvPr>
        </p:nvSpPr>
        <p:spPr>
          <a:xfrm>
            <a:off x="6172200" y="2505075"/>
            <a:ext cx="5183188"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954C901-FCAF-4DFB-A621-6A969641CA73}"/>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9214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2623-2255-4BBA-9577-B3A3FD2AE8E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259F0F0-5E7C-4FC9-8E90-6ADCD7A714B6}"/>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10553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9D3FFB-BE14-4D90-A515-10EDD1BEE6F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2767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1E51-BE82-4B1B-9CB6-89C26464D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CCBF8C-3CF7-47E6-9AB0-15584178B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07DA3C-0298-45CF-AFC3-41031C076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F7C4FF87-D01E-416B-9EF8-E107C4EDDC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98533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3 Column">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1F89FDF-9788-47AD-B230-0314E7C8D087}"/>
              </a:ext>
            </a:extLst>
          </p:cNvPr>
          <p:cNvGrpSpPr/>
          <p:nvPr userDrawn="1"/>
        </p:nvGrpSpPr>
        <p:grpSpPr>
          <a:xfrm rot="10800000">
            <a:off x="99308" y="75467"/>
            <a:ext cx="5378800" cy="5588856"/>
            <a:chOff x="-424090" y="303112"/>
            <a:chExt cx="5378800" cy="5588856"/>
          </a:xfrm>
          <a:solidFill>
            <a:srgbClr val="F6BF73">
              <a:alpha val="30196"/>
            </a:srgbClr>
          </a:solidFill>
        </p:grpSpPr>
        <p:pic>
          <p:nvPicPr>
            <p:cNvPr id="19" name="Graphic 18" descr="Single gear">
              <a:extLst>
                <a:ext uri="{FF2B5EF4-FFF2-40B4-BE49-F238E27FC236}">
                  <a16:creationId xmlns:a16="http://schemas.microsoft.com/office/drawing/2014/main" id="{9CD6B783-A97E-437E-B4E2-F7D761F0A2E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20" name="Graphic 19" descr="Single gear">
              <a:extLst>
                <a:ext uri="{FF2B5EF4-FFF2-40B4-BE49-F238E27FC236}">
                  <a16:creationId xmlns:a16="http://schemas.microsoft.com/office/drawing/2014/main" id="{4699BB72-0480-4165-8D15-316CEED8CE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21" name="Graphic 20" descr="Single gear">
              <a:extLst>
                <a:ext uri="{FF2B5EF4-FFF2-40B4-BE49-F238E27FC236}">
                  <a16:creationId xmlns:a16="http://schemas.microsoft.com/office/drawing/2014/main" id="{685C07D9-1911-4085-8555-C992A61B10C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22" name="Graphic 21" descr="Single gear">
              <a:extLst>
                <a:ext uri="{FF2B5EF4-FFF2-40B4-BE49-F238E27FC236}">
                  <a16:creationId xmlns:a16="http://schemas.microsoft.com/office/drawing/2014/main" id="{D621B3C3-2371-4ED0-BC1D-87AABF852B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23" name="Graphic 22" descr="Single gear">
              <a:extLst>
                <a:ext uri="{FF2B5EF4-FFF2-40B4-BE49-F238E27FC236}">
                  <a16:creationId xmlns:a16="http://schemas.microsoft.com/office/drawing/2014/main" id="{D7D15287-50FE-4441-BA06-D454D73F7E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13" name="Picture 12"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076" y="1970240"/>
            <a:ext cx="10437812" cy="321164"/>
          </a:xfrm>
          <a:prstGeom prst="rect">
            <a:avLst/>
          </a:prstGeom>
        </p:spPr>
      </p:pic>
      <p:pic>
        <p:nvPicPr>
          <p:cNvPr id="14" name="Picture 13"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3" name="Date Placeholder 2"/>
          <p:cNvSpPr>
            <a:spLocks noGrp="1"/>
          </p:cNvSpPr>
          <p:nvPr>
            <p:ph type="dt" sz="half" idx="10"/>
          </p:nvPr>
        </p:nvSpPr>
        <p:spPr>
          <a:xfrm>
            <a:off x="8989256" y="5936187"/>
            <a:ext cx="2743200" cy="365125"/>
          </a:xfrm>
        </p:spPr>
        <p:txBody>
          <a:bodyPr/>
          <a:lstStyle/>
          <a:p>
            <a:fld id="{616D6166-2B42-4F11-BAA6-8ABAE1BE810C}" type="datetimeFigureOut">
              <a:rPr lang="en-US" noProof="0" smtClean="0"/>
              <a:t>12/28/2020</a:t>
            </a:fld>
            <a:endParaRPr lang="en-US" noProof="0" dirty="0"/>
          </a:p>
        </p:txBody>
      </p:sp>
      <p:sp>
        <p:nvSpPr>
          <p:cNvPr id="4" name="Footer Placeholder 3"/>
          <p:cNvSpPr>
            <a:spLocks noGrp="1"/>
          </p:cNvSpPr>
          <p:nvPr>
            <p:ph type="ftr" sz="quarter" idx="11"/>
          </p:nvPr>
        </p:nvSpPr>
        <p:spPr>
          <a:xfrm>
            <a:off x="2118596" y="5936188"/>
            <a:ext cx="6870660" cy="365125"/>
          </a:xfrm>
        </p:spPr>
        <p:txBody>
          <a:bodyPr/>
          <a:lstStyle/>
          <a:p>
            <a:r>
              <a:rPr lang="en-US" noProof="0" dirty="0"/>
              <a:t>Add a footer</a:t>
            </a:r>
          </a:p>
        </p:txBody>
      </p:sp>
      <p:sp>
        <p:nvSpPr>
          <p:cNvPr id="5" name="Slide Number Placeholder 4"/>
          <p:cNvSpPr>
            <a:spLocks noGrp="1"/>
          </p:cNvSpPr>
          <p:nvPr>
            <p:ph type="sldNum" sz="quarter" idx="12"/>
          </p:nvPr>
        </p:nvSpPr>
        <p:spPr>
          <a:xfrm>
            <a:off x="140493" y="748304"/>
            <a:ext cx="1154151" cy="1090789"/>
          </a:xfrm>
        </p:spPr>
        <p:txBody>
          <a:bodyPr/>
          <a:lstStyle/>
          <a:p>
            <a:fld id="{9E3FA76C-C565-46B6-8652-D75785E2521F}" type="slidenum">
              <a:rPr lang="en-US" noProof="0" smtClean="0"/>
              <a:t>‹#›</a:t>
            </a:fld>
            <a:endParaRPr lang="en-US" noProof="0" dirty="0"/>
          </a:p>
        </p:txBody>
      </p:sp>
      <p:cxnSp>
        <p:nvCxnSpPr>
          <p:cNvPr id="33" name="Straight Connector 32">
            <a:extLst>
              <a:ext uri="{FF2B5EF4-FFF2-40B4-BE49-F238E27FC236}">
                <a16:creationId xmlns:a16="http://schemas.microsoft.com/office/drawing/2014/main" id="{2664D24B-EA78-4E18-9226-569365267E5E}"/>
              </a:ext>
            </a:extLst>
          </p:cNvPr>
          <p:cNvCxnSpPr/>
          <p:nvPr userDrawn="1"/>
        </p:nvCxnSpPr>
        <p:spPr>
          <a:xfrm>
            <a:off x="8571139" y="969699"/>
            <a:ext cx="0" cy="648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5BE17E03-04A7-46ED-8623-88DFFD7E30B0}"/>
              </a:ext>
            </a:extLst>
          </p:cNvPr>
          <p:cNvSpPr txBox="1">
            <a:spLocks/>
          </p:cNvSpPr>
          <p:nvPr userDrawn="1"/>
        </p:nvSpPr>
        <p:spPr>
          <a:xfrm>
            <a:off x="2106131" y="790252"/>
            <a:ext cx="3060802"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endParaRPr lang="en-US" sz="2400" noProof="0" dirty="0"/>
          </a:p>
        </p:txBody>
      </p:sp>
      <p:cxnSp>
        <p:nvCxnSpPr>
          <p:cNvPr id="38" name="Straight Connector 37">
            <a:extLst>
              <a:ext uri="{FF2B5EF4-FFF2-40B4-BE49-F238E27FC236}">
                <a16:creationId xmlns:a16="http://schemas.microsoft.com/office/drawing/2014/main" id="{A3840076-AFCB-4C84-8E23-85DAD3CBEF3E}"/>
              </a:ext>
            </a:extLst>
          </p:cNvPr>
          <p:cNvCxnSpPr/>
          <p:nvPr userDrawn="1"/>
        </p:nvCxnSpPr>
        <p:spPr>
          <a:xfrm>
            <a:off x="5294539" y="969699"/>
            <a:ext cx="0" cy="648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1" name="Title 50">
            <a:extLst>
              <a:ext uri="{FF2B5EF4-FFF2-40B4-BE49-F238E27FC236}">
                <a16:creationId xmlns:a16="http://schemas.microsoft.com/office/drawing/2014/main" id="{BBA20603-8433-4B38-976F-F18CF78D6BF9}"/>
              </a:ext>
            </a:extLst>
          </p:cNvPr>
          <p:cNvSpPr>
            <a:spLocks noGrp="1"/>
          </p:cNvSpPr>
          <p:nvPr>
            <p:ph type="title"/>
          </p:nvPr>
        </p:nvSpPr>
        <p:spPr>
          <a:xfrm>
            <a:off x="2106132" y="735087"/>
            <a:ext cx="3060802" cy="1080938"/>
          </a:xfrm>
        </p:spPr>
        <p:txBody>
          <a:bodyPr anchor="ctr" anchorCtr="0"/>
          <a:lstStyle>
            <a:lvl1pPr algn="ctr">
              <a:defRPr/>
            </a:lvl1pPr>
          </a:lstStyle>
          <a:p>
            <a:r>
              <a:rPr lang="en-US" noProof="0"/>
              <a:t>Click to edit Master title style</a:t>
            </a:r>
          </a:p>
        </p:txBody>
      </p:sp>
      <p:sp>
        <p:nvSpPr>
          <p:cNvPr id="53" name="Text Placeholder 52">
            <a:extLst>
              <a:ext uri="{FF2B5EF4-FFF2-40B4-BE49-F238E27FC236}">
                <a16:creationId xmlns:a16="http://schemas.microsoft.com/office/drawing/2014/main" id="{EF340F6C-3335-49B0-AE89-7103CA6A7F5E}"/>
              </a:ext>
            </a:extLst>
          </p:cNvPr>
          <p:cNvSpPr>
            <a:spLocks noGrp="1"/>
          </p:cNvSpPr>
          <p:nvPr>
            <p:ph type="body" sz="quarter" idx="18"/>
          </p:nvPr>
        </p:nvSpPr>
        <p:spPr>
          <a:xfrm>
            <a:off x="5384611" y="735013"/>
            <a:ext cx="3060700" cy="1081087"/>
          </a:xfrm>
        </p:spPr>
        <p:txBody>
          <a:bodyPr anchor="ctr" anchorCtr="0">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noProof="0"/>
              <a:t>Click to edit Master text styles</a:t>
            </a:r>
          </a:p>
        </p:txBody>
      </p:sp>
      <p:sp>
        <p:nvSpPr>
          <p:cNvPr id="55" name="Text Placeholder 54">
            <a:extLst>
              <a:ext uri="{FF2B5EF4-FFF2-40B4-BE49-F238E27FC236}">
                <a16:creationId xmlns:a16="http://schemas.microsoft.com/office/drawing/2014/main" id="{1F0AD31D-2FFB-40A9-96C2-F4EE3869BC54}"/>
              </a:ext>
            </a:extLst>
          </p:cNvPr>
          <p:cNvSpPr>
            <a:spLocks noGrp="1"/>
          </p:cNvSpPr>
          <p:nvPr>
            <p:ph type="body" sz="quarter" idx="19"/>
          </p:nvPr>
        </p:nvSpPr>
        <p:spPr>
          <a:xfrm>
            <a:off x="8662988" y="746125"/>
            <a:ext cx="3070225" cy="1058862"/>
          </a:xfrm>
        </p:spPr>
        <p:txBody>
          <a:bodyPr anchor="ctr" anchorCtr="0">
            <a:noAutofit/>
          </a:bodyPr>
          <a:lstStyle>
            <a:lvl1pPr marL="0" indent="0" algn="ctr">
              <a:buNone/>
              <a:defRPr sz="3600">
                <a:latin typeface="+mj-lt"/>
              </a:defRPr>
            </a:lvl1pPr>
            <a:lvl2pPr algn="ctr">
              <a:defRPr sz="3600">
                <a:latin typeface="+mj-lt"/>
              </a:defRPr>
            </a:lvl2pPr>
            <a:lvl3pPr algn="ctr">
              <a:defRPr sz="3600">
                <a:latin typeface="+mj-lt"/>
              </a:defRPr>
            </a:lvl3pPr>
            <a:lvl4pPr algn="ctr">
              <a:defRPr sz="3600">
                <a:latin typeface="+mj-lt"/>
              </a:defRPr>
            </a:lvl4pPr>
            <a:lvl5pPr algn="ctr">
              <a:defRPr sz="3600">
                <a:latin typeface="+mj-lt"/>
              </a:defRPr>
            </a:lvl5pPr>
          </a:lstStyle>
          <a:p>
            <a:pPr lvl="0"/>
            <a:r>
              <a:rPr lang="en-US" noProof="0"/>
              <a:t>Click to edit Master text styles</a:t>
            </a:r>
          </a:p>
        </p:txBody>
      </p:sp>
      <p:sp>
        <p:nvSpPr>
          <p:cNvPr id="57" name="Content Placeholder 56">
            <a:extLst>
              <a:ext uri="{FF2B5EF4-FFF2-40B4-BE49-F238E27FC236}">
                <a16:creationId xmlns:a16="http://schemas.microsoft.com/office/drawing/2014/main" id="{52B689E9-5B4C-4CC0-AAA4-847EB66C3302}"/>
              </a:ext>
            </a:extLst>
          </p:cNvPr>
          <p:cNvSpPr>
            <a:spLocks noGrp="1"/>
          </p:cNvSpPr>
          <p:nvPr>
            <p:ph sz="quarter" idx="20"/>
          </p:nvPr>
        </p:nvSpPr>
        <p:spPr>
          <a:xfrm>
            <a:off x="2106131" y="2116138"/>
            <a:ext cx="3060802" cy="37131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8" name="Content Placeholder 56">
            <a:extLst>
              <a:ext uri="{FF2B5EF4-FFF2-40B4-BE49-F238E27FC236}">
                <a16:creationId xmlns:a16="http://schemas.microsoft.com/office/drawing/2014/main" id="{1D5202CC-08D0-4157-9CB3-AA1EF4A2C855}"/>
              </a:ext>
            </a:extLst>
          </p:cNvPr>
          <p:cNvSpPr>
            <a:spLocks noGrp="1"/>
          </p:cNvSpPr>
          <p:nvPr>
            <p:ph sz="quarter" idx="21"/>
          </p:nvPr>
        </p:nvSpPr>
        <p:spPr>
          <a:xfrm>
            <a:off x="5384611" y="2103211"/>
            <a:ext cx="3060802" cy="37131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 name="Content Placeholder 56">
            <a:extLst>
              <a:ext uri="{FF2B5EF4-FFF2-40B4-BE49-F238E27FC236}">
                <a16:creationId xmlns:a16="http://schemas.microsoft.com/office/drawing/2014/main" id="{7BE8E782-50B7-4C4E-BEA5-DDA27E0F6817}"/>
              </a:ext>
            </a:extLst>
          </p:cNvPr>
          <p:cNvSpPr>
            <a:spLocks noGrp="1"/>
          </p:cNvSpPr>
          <p:nvPr>
            <p:ph sz="quarter" idx="22"/>
          </p:nvPr>
        </p:nvSpPr>
        <p:spPr>
          <a:xfrm>
            <a:off x="8659892" y="2097613"/>
            <a:ext cx="3060802" cy="37131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558905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8" name="Picture Placeholder 2">
            <a:extLst>
              <a:ext uri="{FF2B5EF4-FFF2-40B4-BE49-F238E27FC236}">
                <a16:creationId xmlns:a16="http://schemas.microsoft.com/office/drawing/2014/main" id="{2641ECAC-0557-4843-8433-067E4414E2F5}"/>
              </a:ext>
            </a:extLst>
          </p:cNvPr>
          <p:cNvSpPr>
            <a:spLocks noGrp="1"/>
          </p:cNvSpPr>
          <p:nvPr>
            <p:ph type="pic" idx="1" hasCustomPrompt="1"/>
          </p:nvPr>
        </p:nvSpPr>
        <p:spPr>
          <a:xfrm>
            <a:off x="-1" y="0"/>
            <a:ext cx="7512001" cy="6727855"/>
          </a:xfrm>
          <a:solidFill>
            <a:schemeClr val="tx1">
              <a:lumMod val="85000"/>
              <a:lumOff val="15000"/>
            </a:schemeClr>
          </a:solid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Tree>
    <p:extLst>
      <p:ext uri="{BB962C8B-B14F-4D97-AF65-F5344CB8AC3E}">
        <p14:creationId xmlns:p14="http://schemas.microsoft.com/office/powerpoint/2010/main" val="33943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6"/>
            <a:ext cx="6273800" cy="833663"/>
          </a:xfrm>
          <a:solidFill>
            <a:schemeClr val="accent2">
              <a:lumMod val="50000"/>
            </a:schemeClr>
          </a:solidFill>
        </p:spPr>
        <p:txBody>
          <a:bodyPr tIns="108000" bIns="108000">
            <a:spAutoFit/>
          </a:bodyPr>
          <a:lstStyle>
            <a:lvl1pPr>
              <a:lnSpc>
                <a:spcPct val="100000"/>
              </a:lnSpc>
              <a:defRPr sz="4000"/>
            </a:lvl1pPr>
          </a:lstStyle>
          <a:p>
            <a:r>
              <a:rPr lang="en-US"/>
              <a:t>Click to 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62738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8392366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W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7"/>
            <a:ext cx="6273800" cy="833663"/>
          </a:xfrm>
          <a:solidFill>
            <a:schemeClr val="accent2">
              <a:lumMod val="50000"/>
            </a:schemeClr>
          </a:solidFill>
        </p:spPr>
        <p:txBody>
          <a:bodyPr vert="horz" lIns="91440" tIns="108000" rIns="91440" bIns="108000" rtlCol="0" anchor="ctr">
            <a:spAutoFit/>
          </a:bodyPr>
          <a:lstStyle>
            <a:lvl1pPr>
              <a:defRPr lang="en-US" sz="400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10515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5945710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Righ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D3C5ED2-B01D-4104-B193-BC78D76A4646}"/>
              </a:ext>
            </a:extLst>
          </p:cNvPr>
          <p:cNvSpPr>
            <a:spLocks noGrp="1"/>
          </p:cNvSpPr>
          <p:nvPr>
            <p:ph type="pic" idx="11" hasCustomPrompt="1"/>
          </p:nvPr>
        </p:nvSpPr>
        <p:spPr>
          <a:xfrm>
            <a:off x="0" y="0"/>
            <a:ext cx="6305550" cy="6721475"/>
          </a:xfrm>
          <a:no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
        <p:nvSpPr>
          <p:cNvPr id="2" name="Title 1">
            <a:extLst>
              <a:ext uri="{FF2B5EF4-FFF2-40B4-BE49-F238E27FC236}">
                <a16:creationId xmlns:a16="http://schemas.microsoft.com/office/drawing/2014/main" id="{FE91AD08-4E28-4191-9B62-EAD61608E5CF}"/>
              </a:ext>
            </a:extLst>
          </p:cNvPr>
          <p:cNvSpPr>
            <a:spLocks noGrp="1"/>
          </p:cNvSpPr>
          <p:nvPr>
            <p:ph type="title" hasCustomPrompt="1"/>
          </p:nvPr>
        </p:nvSpPr>
        <p:spPr>
          <a:xfrm>
            <a:off x="6657974" y="611077"/>
            <a:ext cx="4695825" cy="833663"/>
          </a:xfrm>
          <a:solidFill>
            <a:schemeClr val="accent2">
              <a:lumMod val="50000"/>
            </a:schemeClr>
          </a:solidFill>
        </p:spPr>
        <p:txBody>
          <a:bodyPr wrap="square" tIns="108000" bIns="108000">
            <a:spAutoFit/>
          </a:bodyPr>
          <a:lstStyle>
            <a:lvl1pPr>
              <a:lnSpc>
                <a:spcPct val="100000"/>
              </a:lnSpc>
              <a:defRPr sz="4000"/>
            </a:lvl1pPr>
          </a:lstStyle>
          <a:p>
            <a:r>
              <a:rPr lang="en-US" dirty="0"/>
              <a:t>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6657974" y="1825625"/>
            <a:ext cx="4695826"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79790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 Horizontal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0" y="1"/>
            <a:ext cx="4305300" cy="6721472"/>
          </a:xfr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a:lnSpc>
                <a:spcPct val="70000"/>
              </a:lnSpc>
              <a:defRPr lang="en-US" sz="5200" b="0" spc="-150" dirty="0"/>
            </a:lvl1pPr>
          </a:lstStyle>
          <a:p>
            <a:pPr lvl="0" algn="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4705350" y="365124"/>
            <a:ext cx="6648448" cy="5984875"/>
          </a:xfrm>
        </p:spPr>
        <p:txBody>
          <a:bodyPr lIns="108000" tIns="108000" rIns="108000" bIns="108000"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16049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Horizontal 2">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5237DA4-112F-40B2-8C8C-EB23506D9C45}"/>
              </a:ext>
            </a:extLst>
          </p:cNvPr>
          <p:cNvSpPr>
            <a:spLocks noGrp="1"/>
          </p:cNvSpPr>
          <p:nvPr>
            <p:ph type="title"/>
          </p:nvPr>
        </p:nvSpPr>
        <p:spPr>
          <a:xfrm>
            <a:off x="7512000" y="0"/>
            <a:ext cx="4680000" cy="6721473"/>
          </a:xfrm>
          <a:gradFill>
            <a:gsLst>
              <a:gs pos="1000">
                <a:schemeClr val="tx1">
                  <a:lumMod val="85000"/>
                  <a:lumOff val="15000"/>
                </a:schemeClr>
              </a:gs>
              <a:gs pos="100000">
                <a:schemeClr val="accent2">
                  <a:lumMod val="50000"/>
                </a:schemeClr>
              </a:gs>
            </a:gsLst>
            <a:lin ang="12600000" scaled="0"/>
          </a:gradFill>
        </p:spPr>
        <p:txBody>
          <a:bodyPr lIns="396000" rIns="396000">
            <a:normAutofit/>
          </a:bodyPr>
          <a:lstStyle>
            <a:lvl1pPr>
              <a:lnSpc>
                <a:spcPct val="70000"/>
              </a:lnSpc>
              <a:defRPr sz="5200" spc="-15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365124"/>
            <a:ext cx="6156323" cy="5984875"/>
          </a:xfrm>
        </p:spPr>
        <p:txBody>
          <a:bodyPr lIns="108000" tIns="108000" rIns="108000" bIns="10800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a:solidFill>
            <a:schemeClr val="bg1">
              <a:lumMod val="85000"/>
            </a:schemeClr>
          </a:solidFill>
        </p:spPr>
        <p:txBody>
          <a:bodyPr/>
          <a:lstStyle>
            <a:lvl1pPr>
              <a:defRPr>
                <a:solidFill>
                  <a:schemeClr val="tx1">
                    <a:lumMod val="85000"/>
                    <a:lumOff val="15000"/>
                  </a:schemeClr>
                </a:solidFill>
              </a:defRPr>
            </a:lvl1p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449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Horizontal 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5" name="Content Placeholder 2">
            <a:extLst>
              <a:ext uri="{FF2B5EF4-FFF2-40B4-BE49-F238E27FC236}">
                <a16:creationId xmlns:a16="http://schemas.microsoft.com/office/drawing/2014/main" id="{D68E6EF2-4B2F-4D0D-9505-CE92872972F7}"/>
              </a:ext>
            </a:extLst>
          </p:cNvPr>
          <p:cNvSpPr>
            <a:spLocks noGrp="1"/>
          </p:cNvSpPr>
          <p:nvPr>
            <p:ph idx="1"/>
          </p:nvPr>
        </p:nvSpPr>
        <p:spPr>
          <a:xfrm>
            <a:off x="4705350" y="611076"/>
            <a:ext cx="6648448" cy="5738923"/>
          </a:xfrm>
        </p:spPr>
        <p:txBody>
          <a:bodyPr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D91A21B9-BA54-413B-940E-027C32E4D429}"/>
              </a:ext>
            </a:extLst>
          </p:cNvPr>
          <p:cNvSpPr>
            <a:spLocks noGrp="1"/>
          </p:cNvSpPr>
          <p:nvPr>
            <p:ph type="title"/>
          </p:nvPr>
        </p:nvSpPr>
        <p:spPr>
          <a:xfrm>
            <a:off x="838200" y="611076"/>
            <a:ext cx="3440502" cy="2064769"/>
          </a:xfrm>
          <a:solidFill>
            <a:schemeClr val="accent2">
              <a:lumMod val="50000"/>
            </a:schemeClr>
          </a:solidFill>
        </p:spPr>
        <p:txBody>
          <a:bodyPr wrap="square" tIns="108000" bIns="108000" anchor="t">
            <a:spAutoFit/>
          </a:bodyPr>
          <a:lstStyle>
            <a:lvl1pPr>
              <a:lnSpc>
                <a:spcPct val="100000"/>
              </a:lnSpc>
              <a:defRPr sz="4000"/>
            </a:lvl1pPr>
          </a:lstStyle>
          <a:p>
            <a:r>
              <a:rPr lang="en-US"/>
              <a:t>Click to edit Master title style</a:t>
            </a:r>
            <a:endParaRPr lang="en-US" dirty="0"/>
          </a:p>
        </p:txBody>
      </p:sp>
    </p:spTree>
    <p:extLst>
      <p:ext uri="{BB962C8B-B14F-4D97-AF65-F5344CB8AC3E}">
        <p14:creationId xmlns:p14="http://schemas.microsoft.com/office/powerpoint/2010/main" val="361005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BDA7-8BE9-42D5-ACF1-0F51423A20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CEF73F-3CCA-4312-8E9C-2B4629DA1F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293BF716-502C-4821-A3A0-19C2C508EED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6659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8E4AFE-E166-4B84-B0C8-9205038D8033}"/>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2" name="Title Placeholder 1">
            <a:extLst>
              <a:ext uri="{FF2B5EF4-FFF2-40B4-BE49-F238E27FC236}">
                <a16:creationId xmlns:a16="http://schemas.microsoft.com/office/drawing/2014/main" id="{6C617517-B672-49BA-AC6E-AB66D0639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92C27-7843-4B22-9200-B7304E6AE4CD}"/>
              </a:ext>
            </a:extLst>
          </p:cNvPr>
          <p:cNvSpPr>
            <a:spLocks noGrp="1"/>
          </p:cNvSpPr>
          <p:nvPr>
            <p:ph type="body" idx="1"/>
          </p:nvPr>
        </p:nvSpPr>
        <p:spPr>
          <a:xfrm>
            <a:off x="838200" y="1825625"/>
            <a:ext cx="1051559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2DB4F10-F75B-41A8-B994-BFF68949E59A}"/>
              </a:ext>
            </a:extLst>
          </p:cNvPr>
          <p:cNvSpPr>
            <a:spLocks noGrp="1"/>
          </p:cNvSpPr>
          <p:nvPr>
            <p:ph type="sldNum" sz="quarter" idx="4"/>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lvl1pPr algn="ctr">
              <a:defRPr sz="1200">
                <a:solidFill>
                  <a:schemeClr val="bg1"/>
                </a:solidFill>
              </a:defRPr>
            </a:lvl1pPr>
          </a:lstStyle>
          <a:p>
            <a:r>
              <a:rPr lang="en-US" dirty="0"/>
              <a:t>PAGE </a:t>
            </a:r>
            <a:fld id="{4A9B5881-4007-4345-955A-79C2656F0C49}" type="slidenum">
              <a:rPr lang="en-US" smtClean="0"/>
              <a:pPr/>
              <a:t>‹#›</a:t>
            </a:fld>
            <a:endParaRPr lang="en-US" dirty="0"/>
          </a:p>
        </p:txBody>
      </p:sp>
      <p:sp>
        <p:nvSpPr>
          <p:cNvPr id="7" name="Rectangle 6">
            <a:extLst>
              <a:ext uri="{FF2B5EF4-FFF2-40B4-BE49-F238E27FC236}">
                <a16:creationId xmlns:a16="http://schemas.microsoft.com/office/drawing/2014/main" id="{512D21E2-8DEB-4F43-A26E-B8DA900A9230}"/>
              </a:ext>
            </a:extLst>
          </p:cNvPr>
          <p:cNvSpPr/>
          <p:nvPr userDrawn="1"/>
        </p:nvSpPr>
        <p:spPr>
          <a:xfrm>
            <a:off x="0" y="6721475"/>
            <a:ext cx="12192000" cy="136525"/>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CD3143-7FD1-40EA-AA4A-47C72380AEC2}"/>
              </a:ext>
            </a:extLst>
          </p:cNvPr>
          <p:cNvSpPr/>
          <p:nvPr userDrawn="1"/>
        </p:nvSpPr>
        <p:spPr>
          <a:xfrm>
            <a:off x="11353798" y="6721474"/>
            <a:ext cx="838201" cy="13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3920126"/>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65" r:id="rId4"/>
    <p:sldLayoutId id="2147483666" r:id="rId5"/>
    <p:sldLayoutId id="2147483650" r:id="rId6"/>
    <p:sldLayoutId id="2147483663" r:id="rId7"/>
    <p:sldLayoutId id="2147483664" r:id="rId8"/>
    <p:sldLayoutId id="2147483651" r:id="rId9"/>
    <p:sldLayoutId id="2147483652" r:id="rId10"/>
    <p:sldLayoutId id="2147483653" r:id="rId11"/>
    <p:sldLayoutId id="2147483654" r:id="rId12"/>
    <p:sldLayoutId id="2147483655" r:id="rId13"/>
    <p:sldLayoutId id="2147483656" r:id="rId14"/>
    <p:sldLayoutId id="2147483667" r:id="rId15"/>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ublicdomainpictures.net/view-image.php?image=283398&amp;picture=city-of-los-angeles"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www.dirtandnoise.com/2017/06/time-to-slow-down.html" TargetMode="External"/><Relationship Id="rId3" Type="http://schemas.openxmlformats.org/officeDocument/2006/relationships/diagramLayout" Target="../diagrams/layout3.xml"/><Relationship Id="rId7" Type="http://schemas.openxmlformats.org/officeDocument/2006/relationships/image" Target="../media/image16.jp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openxmlformats.org/officeDocument/2006/relationships/image" Target="../media/image18.jpeg"/><Relationship Id="rId5" Type="http://schemas.openxmlformats.org/officeDocument/2006/relationships/diagramColors" Target="../diagrams/colors3.xml"/><Relationship Id="rId10" Type="http://schemas.openxmlformats.org/officeDocument/2006/relationships/hyperlink" Target="http://www.publicdomainpictures.net/view-image.php?image=164349&amp;picture=judge-gavel" TargetMode="External"/><Relationship Id="rId4" Type="http://schemas.openxmlformats.org/officeDocument/2006/relationships/diagramQuickStyle" Target="../diagrams/quickStyle3.xml"/><Relationship Id="rId9" Type="http://schemas.openxmlformats.org/officeDocument/2006/relationships/image" Target="../media/image17.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philosophicaldisquisitions.blogspot.com/2017/03/is-judicial-review-compatible-with.html" TargetMode="External"/><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Prison_education" TargetMode="External"/><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Fred_C._Nelles_Youth_Correctional_Facility" TargetMode="External"/><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3.xml"/><Relationship Id="rId4" Type="http://schemas.openxmlformats.org/officeDocument/2006/relationships/image" Target="../media/image28.emf"/></Relationships>
</file>

<file path=ppt/slides/_rels/slide26.xml.rels><?xml version="1.0" encoding="UTF-8" standalone="yes"?>
<Relationships xmlns="http://schemas.openxmlformats.org/package/2006/relationships"><Relationship Id="rId8" Type="http://schemas.openxmlformats.org/officeDocument/2006/relationships/hyperlink" Target="https://pixabay.com/en/scales-of-justice-judge-justice-450203/" TargetMode="External"/><Relationship Id="rId3" Type="http://schemas.openxmlformats.org/officeDocument/2006/relationships/hyperlink" Target="http://www.charlescarbone.com/" TargetMode="External"/><Relationship Id="rId7" Type="http://schemas.openxmlformats.org/officeDocument/2006/relationships/image" Target="../media/image31.png"/><Relationship Id="rId2" Type="http://schemas.openxmlformats.org/officeDocument/2006/relationships/hyperlink" Target="http://www.prisonerattorney.com/" TargetMode="External"/><Relationship Id="rId1" Type="http://schemas.openxmlformats.org/officeDocument/2006/relationships/slideLayout" Target="../slideLayouts/slideLayout15.xml"/><Relationship Id="rId6" Type="http://schemas.openxmlformats.org/officeDocument/2006/relationships/hyperlink" Target="http://www.stevecastilloconsulting.com/" TargetMode="External"/><Relationship Id="rId5" Type="http://schemas.openxmlformats.org/officeDocument/2006/relationships/image" Target="../media/image30.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openclipart.org/detail/213627/ballot---vote-by-algotruneman-213627" TargetMode="External"/><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danielmennerich/26349996561" TargetMode="External"/><Relationship Id="rId2" Type="http://schemas.openxmlformats.org/officeDocument/2006/relationships/image" Target="../media/image10.jpg"/><Relationship Id="rId1" Type="http://schemas.openxmlformats.org/officeDocument/2006/relationships/slideLayout" Target="../slideLayouts/slideLayout5.xml"/><Relationship Id="rId4" Type="http://schemas.openxmlformats.org/officeDocument/2006/relationships/hyperlink" Target="http://www.prosecutorsalliance.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diagramLayout" Target="../diagrams/layout2.xml"/><Relationship Id="rId7" Type="http://schemas.openxmlformats.org/officeDocument/2006/relationships/image" Target="../media/image11.png"/><Relationship Id="rId12" Type="http://schemas.openxmlformats.org/officeDocument/2006/relationships/hyperlink" Target="https://pixabay.com/en/justice-law-case-hearing-old-skin-1509436/" TargetMode="Externa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openxmlformats.org/officeDocument/2006/relationships/image" Target="../media/image15.jpg"/><Relationship Id="rId5" Type="http://schemas.openxmlformats.org/officeDocument/2006/relationships/diagramColors" Target="../diagrams/colors2.xml"/><Relationship Id="rId10" Type="http://schemas.openxmlformats.org/officeDocument/2006/relationships/image" Target="../media/image14.jpg"/><Relationship Id="rId4" Type="http://schemas.openxmlformats.org/officeDocument/2006/relationships/diagramQuickStyle" Target="../diagrams/quickStyle2.xml"/><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0C5037-DA4A-44E2-A9FB-84B1498768A7}"/>
              </a:ext>
            </a:extLst>
          </p:cNvPr>
          <p:cNvSpPr>
            <a:spLocks noGrp="1"/>
          </p:cNvSpPr>
          <p:nvPr>
            <p:ph type="title"/>
          </p:nvPr>
        </p:nvSpPr>
        <p:spPr>
          <a:xfrm>
            <a:off x="7873611" y="1676409"/>
            <a:ext cx="3923999" cy="2436592"/>
          </a:xfrm>
        </p:spPr>
        <p:txBody>
          <a:bodyPr anchor="b">
            <a:normAutofit/>
          </a:bodyPr>
          <a:lstStyle/>
          <a:p>
            <a:r>
              <a:rPr lang="en-US" sz="4500" dirty="0">
                <a:solidFill>
                  <a:schemeClr val="tx1"/>
                </a:solidFill>
              </a:rPr>
              <a:t>Making Sense of the 2020 LA District Attorney Gascon’s Criminal Justice Reforms</a:t>
            </a:r>
          </a:p>
        </p:txBody>
      </p:sp>
      <p:sp>
        <p:nvSpPr>
          <p:cNvPr id="6" name="Text Placeholder 5">
            <a:extLst>
              <a:ext uri="{FF2B5EF4-FFF2-40B4-BE49-F238E27FC236}">
                <a16:creationId xmlns:a16="http://schemas.microsoft.com/office/drawing/2014/main" id="{1397C2DB-90F2-4971-AC44-7CDDF5A3B552}"/>
              </a:ext>
            </a:extLst>
          </p:cNvPr>
          <p:cNvSpPr>
            <a:spLocks noGrp="1"/>
          </p:cNvSpPr>
          <p:nvPr>
            <p:ph type="body" sz="half" idx="2"/>
          </p:nvPr>
        </p:nvSpPr>
        <p:spPr>
          <a:xfrm>
            <a:off x="7873611" y="4611900"/>
            <a:ext cx="4155479" cy="1355347"/>
          </a:xfrm>
        </p:spPr>
        <p:txBody>
          <a:bodyPr>
            <a:normAutofit fontScale="92500" lnSpcReduction="10000"/>
          </a:bodyPr>
          <a:lstStyle/>
          <a:p>
            <a:pPr marL="0" marR="0">
              <a:lnSpc>
                <a:spcPct val="107000"/>
              </a:lnSpc>
              <a:spcBef>
                <a:spcPts val="0"/>
              </a:spcBef>
              <a:spcAft>
                <a:spcPts val="800"/>
              </a:spcAft>
            </a:pPr>
            <a:r>
              <a:rPr lang="en-US"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Charles Carbone, Esq. Prisoner Rights Attorney</a:t>
            </a:r>
            <a:endPar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Steve Castillo, Paralegal</a:t>
            </a:r>
          </a:p>
          <a:p>
            <a:pPr marL="0" marR="0">
              <a:lnSpc>
                <a:spcPct val="107000"/>
              </a:lnSpc>
              <a:spcBef>
                <a:spcPts val="0"/>
              </a:spcBef>
              <a:spcAft>
                <a:spcPts val="800"/>
              </a:spcAft>
            </a:pPr>
            <a:endPar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December 28, 2020</a:t>
            </a:r>
            <a:endPar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29" name="Picture Placeholder 28">
            <a:extLst>
              <a:ext uri="{FF2B5EF4-FFF2-40B4-BE49-F238E27FC236}">
                <a16:creationId xmlns:a16="http://schemas.microsoft.com/office/drawing/2014/main" id="{AE2FE2E9-1D1E-404B-A659-DD19B5D66B5B}"/>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200" r="17270"/>
          <a:stretch/>
        </p:blipFill>
        <p:spPr>
          <a:xfrm>
            <a:off x="-1" y="10"/>
            <a:ext cx="7512001" cy="6727845"/>
          </a:xfrm>
          <a:noFill/>
          <a:effectLst>
            <a:innerShdw blurRad="63500" dist="50800">
              <a:prstClr val="black">
                <a:alpha val="50000"/>
              </a:prstClr>
            </a:innerShdw>
          </a:effectLst>
        </p:spPr>
      </p:pic>
    </p:spTree>
    <p:extLst>
      <p:ext uri="{BB962C8B-B14F-4D97-AF65-F5344CB8AC3E}">
        <p14:creationId xmlns:p14="http://schemas.microsoft.com/office/powerpoint/2010/main" val="1136250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855392-9FED-4979-8AC6-A73037648D43}"/>
              </a:ext>
            </a:extLst>
          </p:cNvPr>
          <p:cNvSpPr>
            <a:spLocks noGrp="1"/>
          </p:cNvSpPr>
          <p:nvPr>
            <p:ph type="title"/>
          </p:nvPr>
        </p:nvSpPr>
        <p:spPr>
          <a:xfrm>
            <a:off x="3243262" y="209296"/>
            <a:ext cx="5705476" cy="593853"/>
          </a:xfrm>
        </p:spPr>
        <p:txBody>
          <a:bodyPr anchor="t" anchorCtr="0"/>
          <a:lstStyle/>
          <a:p>
            <a:pPr marL="0" marR="0" algn="ctr">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ea typeface="Calibri" panose="020F0502020204030204" pitchFamily="34" charset="0"/>
              </a:rPr>
              <a:t>BIG PICTURE CONSIDERATIONS – cont.</a:t>
            </a:r>
            <a:endParaRPr lang="en-US" sz="2400" dirty="0"/>
          </a:p>
        </p:txBody>
      </p:sp>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368329216"/>
              </p:ext>
            </p:extLst>
          </p:nvPr>
        </p:nvGraphicFramePr>
        <p:xfrm>
          <a:off x="893298" y="1158874"/>
          <a:ext cx="10515600" cy="5363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Background pattern&#10;&#10;Description automatically generated">
            <a:extLst>
              <a:ext uri="{FF2B5EF4-FFF2-40B4-BE49-F238E27FC236}">
                <a16:creationId xmlns:a16="http://schemas.microsoft.com/office/drawing/2014/main" id="{3780CF68-C1CC-4068-B349-4356A1FF94DD}"/>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271847" y="1704109"/>
            <a:ext cx="2468880" cy="1624993"/>
          </a:xfrm>
          <a:prstGeom prst="rect">
            <a:avLst/>
          </a:prstGeom>
          <a:effectLst>
            <a:glow rad="228600">
              <a:schemeClr val="tx1">
                <a:alpha val="40000"/>
              </a:schemeClr>
            </a:glow>
          </a:effectLst>
        </p:spPr>
      </p:pic>
      <p:pic>
        <p:nvPicPr>
          <p:cNvPr id="16" name="Picture 15" descr="A picture containing indoor, black, tool, tableware&#10;&#10;Description automatically generated">
            <a:extLst>
              <a:ext uri="{FF2B5EF4-FFF2-40B4-BE49-F238E27FC236}">
                <a16:creationId xmlns:a16="http://schemas.microsoft.com/office/drawing/2014/main" id="{FF73855F-536D-4FDF-9A2E-1C8C63EC1DAF}"/>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8609522" y="1704109"/>
            <a:ext cx="2468881" cy="1624993"/>
          </a:xfrm>
          <a:prstGeom prst="rect">
            <a:avLst/>
          </a:prstGeom>
          <a:blipFill dpi="0" rotWithShape="1">
            <a:blip r:embed="rId11"/>
            <a:srcRect/>
            <a:stretch>
              <a:fillRect/>
            </a:stretch>
          </a:blipFill>
          <a:effectLst>
            <a:glow rad="228600">
              <a:schemeClr val="tx1">
                <a:alpha val="40000"/>
              </a:schemeClr>
            </a:glow>
          </a:effectLst>
        </p:spPr>
      </p:pic>
    </p:spTree>
    <p:extLst>
      <p:ext uri="{BB962C8B-B14F-4D97-AF65-F5344CB8AC3E}">
        <p14:creationId xmlns:p14="http://schemas.microsoft.com/office/powerpoint/2010/main" val="3759037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0857849-0743-4346-BD09-B80C1B05D411}"/>
              </a:ext>
            </a:extLst>
          </p:cNvPr>
          <p:cNvSpPr>
            <a:spLocks noGrp="1"/>
          </p:cNvSpPr>
          <p:nvPr>
            <p:ph type="title"/>
          </p:nvPr>
        </p:nvSpPr>
        <p:spPr>
          <a:xfrm>
            <a:off x="7315200" y="0"/>
            <a:ext cx="4876800" cy="6858000"/>
          </a:xfrm>
        </p:spPr>
        <p:txBody>
          <a:bodyPr>
            <a:normAutofit/>
          </a:bodyPr>
          <a:lstStyle/>
          <a:p>
            <a:r>
              <a:rPr lang="en-US" sz="4800" dirty="0">
                <a:effectLst/>
                <a:ea typeface="Calibri" panose="020F0502020204030204" pitchFamily="34" charset="0"/>
              </a:rPr>
              <a:t> “NUTS &amp; BOLTS” – PROCEDURAL CONSIDERATIONS</a:t>
            </a:r>
            <a:endParaRPr lang="en-US" sz="4800" dirty="0"/>
          </a:p>
        </p:txBody>
      </p:sp>
      <p:sp>
        <p:nvSpPr>
          <p:cNvPr id="14" name="Content Placeholder 2">
            <a:extLst>
              <a:ext uri="{FF2B5EF4-FFF2-40B4-BE49-F238E27FC236}">
                <a16:creationId xmlns:a16="http://schemas.microsoft.com/office/drawing/2014/main" id="{2B8F8C0F-75B7-4F5B-A756-4419FE84B048}"/>
              </a:ext>
            </a:extLst>
          </p:cNvPr>
          <p:cNvSpPr>
            <a:spLocks noGrp="1"/>
          </p:cNvSpPr>
          <p:nvPr>
            <p:ph idx="1"/>
          </p:nvPr>
        </p:nvSpPr>
        <p:spPr>
          <a:xfrm>
            <a:off x="838200" y="365124"/>
            <a:ext cx="6156323" cy="5984875"/>
          </a:xfrm>
        </p:spPr>
        <p:txBody>
          <a:bodyPr>
            <a:noAutofit/>
          </a:bodyPr>
          <a:lstStyle/>
          <a:p>
            <a:pPr marL="0" marR="0" lvl="0" indent="0">
              <a:lnSpc>
                <a:spcPct val="107000"/>
              </a:lnSpc>
              <a:spcBef>
                <a:spcPts val="0"/>
              </a:spcBef>
              <a:spcAft>
                <a:spcPts val="800"/>
              </a:spcAft>
              <a:buNone/>
            </a:pPr>
            <a:r>
              <a:rPr lang="en-US" sz="1250" dirty="0">
                <a:solidFill>
                  <a:schemeClr val="tx1"/>
                </a:solidFill>
                <a:effectLst/>
                <a:ea typeface="Calibri" panose="020F0502020204030204" pitchFamily="34" charset="0"/>
                <a:cs typeface="Times New Roman" panose="02020603050405020304" pitchFamily="18" charset="0"/>
              </a:rPr>
              <a:t>1. Proactive Review for PAST cases:</a:t>
            </a:r>
          </a:p>
          <a:p>
            <a:pPr marL="0" marR="0" indent="0">
              <a:lnSpc>
                <a:spcPct val="107000"/>
              </a:lnSpc>
              <a:spcBef>
                <a:spcPts val="0"/>
              </a:spcBef>
              <a:spcAft>
                <a:spcPts val="800"/>
              </a:spcAft>
              <a:buNone/>
            </a:pPr>
            <a:r>
              <a:rPr lang="en-US" sz="1250" b="1" dirty="0">
                <a:solidFill>
                  <a:schemeClr val="tx1"/>
                </a:solidFill>
                <a:effectLst/>
                <a:ea typeface="Calibri" panose="020F0502020204030204" pitchFamily="34" charset="0"/>
                <a:cs typeface="Times New Roman" panose="02020603050405020304" pitchFamily="18" charset="0"/>
              </a:rPr>
              <a:t>“So, this is the work that’s going to occur whether you approach us or not. </a:t>
            </a:r>
            <a:r>
              <a:rPr lang="en-US" sz="1250" dirty="0">
                <a:solidFill>
                  <a:schemeClr val="tx1"/>
                </a:solidFill>
                <a:effectLst/>
                <a:ea typeface="Calibri" panose="020F0502020204030204" pitchFamily="34" charset="0"/>
                <a:cs typeface="Times New Roman" panose="02020603050405020304" pitchFamily="18" charset="0"/>
              </a:rPr>
              <a:t>If you qualify, we’re gonna look at it. We’re just trying to figure out how to get the work done and get it through.”</a:t>
            </a:r>
          </a:p>
          <a:p>
            <a:pPr marL="342900" marR="0" lvl="0" indent="-342900">
              <a:lnSpc>
                <a:spcPct val="107000"/>
              </a:lnSpc>
              <a:spcBef>
                <a:spcPts val="0"/>
              </a:spcBef>
              <a:spcAft>
                <a:spcPts val="0"/>
              </a:spcAft>
              <a:buFont typeface="Symbol" panose="05050102010706020507" pitchFamily="18" charset="2"/>
              <a:buChar char=""/>
            </a:pPr>
            <a:r>
              <a:rPr lang="en-US" sz="1250" dirty="0">
                <a:solidFill>
                  <a:schemeClr val="tx1"/>
                </a:solidFill>
                <a:effectLst/>
                <a:ea typeface="Calibri" panose="020F0502020204030204" pitchFamily="34" charset="0"/>
                <a:cs typeface="Times New Roman" panose="02020603050405020304" pitchFamily="18" charset="0"/>
              </a:rPr>
              <a:t>No present understanding as to prioritization of sentencing reforms for past cases.</a:t>
            </a:r>
          </a:p>
          <a:p>
            <a:pPr marL="342900" marR="0" lvl="0" indent="-342900">
              <a:lnSpc>
                <a:spcPct val="107000"/>
              </a:lnSpc>
              <a:spcBef>
                <a:spcPts val="0"/>
              </a:spcBef>
              <a:spcAft>
                <a:spcPts val="0"/>
              </a:spcAft>
              <a:buFont typeface="Symbol" panose="05050102010706020507" pitchFamily="18" charset="2"/>
              <a:buChar char=""/>
            </a:pPr>
            <a:r>
              <a:rPr lang="en-US" sz="1250" dirty="0">
                <a:solidFill>
                  <a:schemeClr val="tx1"/>
                </a:solidFill>
                <a:effectLst/>
                <a:ea typeface="Calibri" panose="020F0502020204030204" pitchFamily="34" charset="0"/>
                <a:cs typeface="Times New Roman" panose="02020603050405020304" pitchFamily="18" charset="0"/>
              </a:rPr>
              <a:t>Use of “Conviction Review Request Form” (See end of presentation for complete copy).</a:t>
            </a:r>
          </a:p>
          <a:p>
            <a:pPr marL="342900" marR="0" lvl="0" indent="-342900">
              <a:lnSpc>
                <a:spcPct val="107000"/>
              </a:lnSpc>
              <a:spcBef>
                <a:spcPts val="0"/>
              </a:spcBef>
              <a:spcAft>
                <a:spcPts val="0"/>
              </a:spcAft>
              <a:buFont typeface="Symbol" panose="05050102010706020507" pitchFamily="18" charset="2"/>
              <a:buChar char=""/>
            </a:pPr>
            <a:r>
              <a:rPr lang="en-US" sz="1250" dirty="0">
                <a:solidFill>
                  <a:schemeClr val="tx1"/>
                </a:solidFill>
                <a:effectLst/>
                <a:ea typeface="Calibri" panose="020F0502020204030204" pitchFamily="34" charset="0"/>
                <a:cs typeface="Times New Roman" panose="02020603050405020304" pitchFamily="18" charset="0"/>
              </a:rPr>
              <a:t>Calls for “new evidence” not known at time of trial.</a:t>
            </a:r>
          </a:p>
          <a:p>
            <a:pPr marL="342900" marR="0" lvl="0" indent="-342900">
              <a:lnSpc>
                <a:spcPct val="107000"/>
              </a:lnSpc>
              <a:spcBef>
                <a:spcPts val="0"/>
              </a:spcBef>
              <a:spcAft>
                <a:spcPts val="0"/>
              </a:spcAft>
              <a:buFont typeface="Symbol" panose="05050102010706020507" pitchFamily="18" charset="2"/>
              <a:buChar char=""/>
            </a:pPr>
            <a:r>
              <a:rPr lang="en-US" sz="1250" dirty="0">
                <a:solidFill>
                  <a:schemeClr val="tx1"/>
                </a:solidFill>
                <a:effectLst/>
                <a:ea typeface="Calibri" panose="020F0502020204030204" pitchFamily="34" charset="0"/>
                <a:cs typeface="Times New Roman" panose="02020603050405020304" pitchFamily="18" charset="0"/>
              </a:rPr>
              <a:t>“Reasons the conviction should be reviewed.”</a:t>
            </a:r>
          </a:p>
          <a:p>
            <a:pPr marL="342900" marR="0" lvl="0" indent="-342900">
              <a:lnSpc>
                <a:spcPct val="107000"/>
              </a:lnSpc>
              <a:spcBef>
                <a:spcPts val="0"/>
              </a:spcBef>
              <a:spcAft>
                <a:spcPts val="0"/>
              </a:spcAft>
              <a:buFont typeface="Symbol" panose="05050102010706020507" pitchFamily="18" charset="2"/>
              <a:buChar char=""/>
            </a:pPr>
            <a:r>
              <a:rPr lang="en-US" sz="1250" dirty="0">
                <a:solidFill>
                  <a:schemeClr val="tx1"/>
                </a:solidFill>
                <a:effectLst/>
                <a:ea typeface="Calibri" panose="020F0502020204030204" pitchFamily="34" charset="0"/>
                <a:cs typeface="Times New Roman" panose="02020603050405020304" pitchFamily="18" charset="0"/>
              </a:rPr>
              <a:t>Opportunity to present exhibits or documents. </a:t>
            </a:r>
          </a:p>
          <a:p>
            <a:pPr marL="342900" marR="0" lvl="0" indent="-342900">
              <a:lnSpc>
                <a:spcPct val="107000"/>
              </a:lnSpc>
              <a:spcBef>
                <a:spcPts val="0"/>
              </a:spcBef>
              <a:spcAft>
                <a:spcPts val="0"/>
              </a:spcAft>
              <a:buFont typeface="Symbol" panose="05050102010706020507" pitchFamily="18" charset="2"/>
              <a:buChar char=""/>
            </a:pPr>
            <a:r>
              <a:rPr lang="en-US" sz="1250" dirty="0">
                <a:solidFill>
                  <a:schemeClr val="tx1"/>
                </a:solidFill>
                <a:effectLst/>
                <a:ea typeface="Calibri" panose="020F0502020204030204" pitchFamily="34" charset="0"/>
                <a:cs typeface="Times New Roman" panose="02020603050405020304" pitchFamily="18" charset="0"/>
              </a:rPr>
              <a:t>Both scant space for presentation of such evidence.</a:t>
            </a:r>
          </a:p>
          <a:p>
            <a:pPr marL="0" marR="0" lvl="0" indent="0">
              <a:lnSpc>
                <a:spcPct val="107000"/>
              </a:lnSpc>
              <a:spcBef>
                <a:spcPts val="0"/>
              </a:spcBef>
              <a:spcAft>
                <a:spcPts val="0"/>
              </a:spcAft>
              <a:buNone/>
            </a:pPr>
            <a:endParaRPr lang="en-US" sz="1250" dirty="0">
              <a:solidFill>
                <a:schemeClr val="tx1"/>
              </a:solidFill>
              <a:effectLs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250" dirty="0">
                <a:solidFill>
                  <a:schemeClr val="tx1"/>
                </a:solidFill>
                <a:effectLst/>
                <a:ea typeface="Calibri" panose="020F0502020204030204" pitchFamily="34" charset="0"/>
                <a:cs typeface="Times New Roman" panose="02020603050405020304" pitchFamily="18" charset="0"/>
              </a:rPr>
              <a:t>2. No Implementation Date Required for particular reforms:</a:t>
            </a:r>
          </a:p>
          <a:p>
            <a:pPr marL="342900" marR="0" lvl="0" indent="-342900">
              <a:lnSpc>
                <a:spcPct val="107000"/>
              </a:lnSpc>
              <a:spcBef>
                <a:spcPts val="0"/>
              </a:spcBef>
              <a:spcAft>
                <a:spcPts val="0"/>
              </a:spcAft>
              <a:buFont typeface="Symbol" panose="05050102010706020507" pitchFamily="18" charset="2"/>
              <a:buChar char=""/>
            </a:pPr>
            <a:r>
              <a:rPr lang="en-US" sz="1250" dirty="0">
                <a:solidFill>
                  <a:schemeClr val="tx1"/>
                </a:solidFill>
                <a:effectLst/>
                <a:ea typeface="Calibri" panose="020F0502020204030204" pitchFamily="34" charset="0"/>
                <a:cs typeface="Times New Roman" panose="02020603050405020304" pitchFamily="18" charset="0"/>
              </a:rPr>
              <a:t>Parole Hearings.</a:t>
            </a:r>
          </a:p>
          <a:p>
            <a:pPr marL="342900" marR="0" lvl="0" indent="-342900">
              <a:lnSpc>
                <a:spcPct val="107000"/>
              </a:lnSpc>
              <a:spcBef>
                <a:spcPts val="0"/>
              </a:spcBef>
              <a:spcAft>
                <a:spcPts val="0"/>
              </a:spcAft>
              <a:buFont typeface="Symbol" panose="05050102010706020507" pitchFamily="18" charset="2"/>
              <a:buChar char=""/>
            </a:pPr>
            <a:r>
              <a:rPr lang="en-US" sz="1250" dirty="0">
                <a:solidFill>
                  <a:schemeClr val="tx1"/>
                </a:solidFill>
                <a:effectLst/>
                <a:ea typeface="Calibri" panose="020F0502020204030204" pitchFamily="34" charset="0"/>
                <a:cs typeface="Times New Roman" panose="02020603050405020304" pitchFamily="18" charset="0"/>
              </a:rPr>
              <a:t>Pending criminal prosecutions  – 30 days continuances to assess whether prosecution is per new policies.</a:t>
            </a:r>
          </a:p>
          <a:p>
            <a:pPr marL="342900" marR="0" lvl="0" indent="-342900">
              <a:lnSpc>
                <a:spcPct val="107000"/>
              </a:lnSpc>
              <a:spcBef>
                <a:spcPts val="0"/>
              </a:spcBef>
              <a:spcAft>
                <a:spcPts val="0"/>
              </a:spcAft>
              <a:buFont typeface="Symbol" panose="05050102010706020507" pitchFamily="18" charset="2"/>
              <a:buChar char=""/>
            </a:pPr>
            <a:r>
              <a:rPr lang="en-US" sz="1250" dirty="0">
                <a:solidFill>
                  <a:schemeClr val="tx1"/>
                </a:solidFill>
                <a:effectLst/>
                <a:ea typeface="Calibri" panose="020F0502020204030204" pitchFamily="34" charset="0"/>
                <a:cs typeface="Times New Roman" panose="02020603050405020304" pitchFamily="18" charset="0"/>
              </a:rPr>
              <a:t>Pending Habeas Corpus, Petition for Recalls, 1170.95 Petitions (SB1437). </a:t>
            </a:r>
          </a:p>
          <a:p>
            <a:pPr marL="0" marR="0" lvl="0" indent="0">
              <a:lnSpc>
                <a:spcPct val="107000"/>
              </a:lnSpc>
              <a:spcBef>
                <a:spcPts val="0"/>
              </a:spcBef>
              <a:spcAft>
                <a:spcPts val="0"/>
              </a:spcAft>
              <a:buNone/>
            </a:pPr>
            <a:endParaRPr lang="en-US" sz="1250" dirty="0">
              <a:solidFill>
                <a:schemeClr val="tx1"/>
              </a:solidFill>
              <a:effectLs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250" dirty="0">
                <a:solidFill>
                  <a:schemeClr val="tx1"/>
                </a:solidFill>
                <a:effectLst/>
                <a:ea typeface="Calibri" panose="020F0502020204030204" pitchFamily="34" charset="0"/>
                <a:cs typeface="Times New Roman" panose="02020603050405020304" pitchFamily="18" charset="0"/>
              </a:rPr>
              <a:t>3. Preference for “Heavy Lifting” Lawyering Which Needs/Can be Done Prior to Submission: </a:t>
            </a:r>
          </a:p>
          <a:p>
            <a:pPr marL="342900" marR="0" lvl="0" indent="-342900">
              <a:lnSpc>
                <a:spcPct val="107000"/>
              </a:lnSpc>
              <a:spcBef>
                <a:spcPts val="0"/>
              </a:spcBef>
              <a:spcAft>
                <a:spcPts val="0"/>
              </a:spcAft>
              <a:buFont typeface="Symbol" panose="05050102010706020507" pitchFamily="18" charset="2"/>
              <a:buChar char=""/>
            </a:pPr>
            <a:r>
              <a:rPr lang="en-US" sz="1250" dirty="0">
                <a:solidFill>
                  <a:schemeClr val="tx1"/>
                </a:solidFill>
                <a:effectLst/>
                <a:ea typeface="Calibri" panose="020F0502020204030204" pitchFamily="34" charset="0"/>
                <a:cs typeface="Times New Roman" panose="02020603050405020304" pitchFamily="18" charset="0"/>
              </a:rPr>
              <a:t>Not only for DA’s acceptance, priority - but also for ultimately the Judge’s Order.</a:t>
            </a:r>
          </a:p>
          <a:p>
            <a:pPr marL="342900" marR="0" lvl="0" indent="-342900">
              <a:lnSpc>
                <a:spcPct val="107000"/>
              </a:lnSpc>
              <a:spcBef>
                <a:spcPts val="0"/>
              </a:spcBef>
              <a:spcAft>
                <a:spcPts val="0"/>
              </a:spcAft>
              <a:buFont typeface="Symbol" panose="05050102010706020507" pitchFamily="18" charset="2"/>
              <a:buChar char=""/>
            </a:pPr>
            <a:r>
              <a:rPr lang="en-US" sz="1250" dirty="0">
                <a:solidFill>
                  <a:schemeClr val="tx1"/>
                </a:solidFill>
                <a:effectLst/>
                <a:ea typeface="Calibri" panose="020F0502020204030204" pitchFamily="34" charset="0"/>
                <a:cs typeface="Times New Roman" panose="02020603050405020304" pitchFamily="18" charset="0"/>
              </a:rPr>
              <a:t>Metaphor: the difference between submitting half-baked pie OR cooked, packaged, with a bow.  Which one will be served first?</a:t>
            </a:r>
          </a:p>
          <a:p>
            <a:pPr marL="342900" marR="0" lvl="0" indent="-342900">
              <a:lnSpc>
                <a:spcPct val="107000"/>
              </a:lnSpc>
              <a:spcBef>
                <a:spcPts val="0"/>
              </a:spcBef>
              <a:spcAft>
                <a:spcPts val="0"/>
              </a:spcAft>
              <a:buFont typeface="Symbol" panose="05050102010706020507" pitchFamily="18" charset="2"/>
              <a:buChar char=""/>
            </a:pPr>
            <a:r>
              <a:rPr lang="en-US" sz="1250" dirty="0">
                <a:solidFill>
                  <a:schemeClr val="tx1"/>
                </a:solidFill>
                <a:effectLst/>
                <a:ea typeface="Calibri" panose="020F0502020204030204" pitchFamily="34" charset="0"/>
                <a:cs typeface="Times New Roman" panose="02020603050405020304" pitchFamily="18" charset="0"/>
              </a:rPr>
              <a:t>Which will prove “tastier” (well-reasoned) for the judge.</a:t>
            </a:r>
          </a:p>
          <a:p>
            <a:pPr marL="342900" marR="0" lvl="0" indent="-342900">
              <a:lnSpc>
                <a:spcPct val="107000"/>
              </a:lnSpc>
              <a:spcBef>
                <a:spcPts val="0"/>
              </a:spcBef>
              <a:spcAft>
                <a:spcPts val="0"/>
              </a:spcAft>
              <a:buFont typeface="Symbol" panose="05050102010706020507" pitchFamily="18" charset="2"/>
              <a:buChar char=""/>
            </a:pPr>
            <a:r>
              <a:rPr lang="en-US" sz="1250" dirty="0">
                <a:solidFill>
                  <a:schemeClr val="tx1"/>
                </a:solidFill>
                <a:effectLst/>
                <a:ea typeface="Calibri" panose="020F0502020204030204" pitchFamily="34" charset="0"/>
                <a:cs typeface="Times New Roman" panose="02020603050405020304" pitchFamily="18" charset="0"/>
              </a:rPr>
              <a:t>Identifying procedural history, statement of facts, review/analysis of trial record, appellate record, compliance with per-policy criteria, distillation/presentation of in-custody record, presentation of parole/re-entry plans.</a:t>
            </a:r>
          </a:p>
          <a:p>
            <a:pPr marL="342900" marR="0" lvl="0" indent="-342900">
              <a:lnSpc>
                <a:spcPct val="107000"/>
              </a:lnSpc>
              <a:spcBef>
                <a:spcPts val="0"/>
              </a:spcBef>
              <a:spcAft>
                <a:spcPts val="0"/>
              </a:spcAft>
              <a:buFont typeface="Symbol" panose="05050102010706020507" pitchFamily="18" charset="2"/>
              <a:buChar char=""/>
            </a:pPr>
            <a:r>
              <a:rPr lang="en-US" sz="1250" dirty="0">
                <a:solidFill>
                  <a:schemeClr val="tx1"/>
                </a:solidFill>
                <a:effectLst/>
                <a:ea typeface="Calibri" panose="020F0502020204030204" pitchFamily="34" charset="0"/>
                <a:cs typeface="Times New Roman" panose="02020603050405020304" pitchFamily="18" charset="0"/>
              </a:rPr>
              <a:t>Advance and defend claims once a legal instrument has been filed.</a:t>
            </a:r>
          </a:p>
          <a:p>
            <a:pPr marL="342900" marR="0" lvl="0" indent="-342900">
              <a:lnSpc>
                <a:spcPct val="107000"/>
              </a:lnSpc>
              <a:spcBef>
                <a:spcPts val="0"/>
              </a:spcBef>
              <a:spcAft>
                <a:spcPts val="800"/>
              </a:spcAft>
              <a:buFont typeface="Symbol" panose="05050102010706020507" pitchFamily="18" charset="2"/>
              <a:buChar char=""/>
            </a:pPr>
            <a:r>
              <a:rPr lang="en-US" sz="1250" dirty="0">
                <a:solidFill>
                  <a:schemeClr val="tx1"/>
                </a:solidFill>
                <a:effectLst/>
                <a:ea typeface="Calibri" panose="020F0502020204030204" pitchFamily="34" charset="0"/>
                <a:cs typeface="Times New Roman" panose="02020603050405020304" pitchFamily="18" charset="0"/>
              </a:rPr>
              <a:t>“Shared” legal resources if represented by counsel.</a:t>
            </a:r>
          </a:p>
        </p:txBody>
      </p:sp>
    </p:spTree>
    <p:extLst>
      <p:ext uri="{BB962C8B-B14F-4D97-AF65-F5344CB8AC3E}">
        <p14:creationId xmlns:p14="http://schemas.microsoft.com/office/powerpoint/2010/main" val="2143961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358145B-466F-4A08-AA91-D911D7340695}"/>
              </a:ext>
            </a:extLst>
          </p:cNvPr>
          <p:cNvSpPr>
            <a:spLocks noGrp="1"/>
          </p:cNvSpPr>
          <p:nvPr>
            <p:ph type="title"/>
          </p:nvPr>
        </p:nvSpPr>
        <p:spPr>
          <a:xfrm>
            <a:off x="315885" y="641854"/>
            <a:ext cx="11604566" cy="772107"/>
          </a:xfrm>
        </p:spPr>
        <p:txBody>
          <a:bodyPr/>
          <a:lstStyle/>
          <a:p>
            <a:r>
              <a:rPr lang="en-US" sz="1800" dirty="0">
                <a:effectLst/>
                <a:ea typeface="Calibri" panose="020F0502020204030204" pitchFamily="34" charset="0"/>
              </a:rPr>
              <a:t>20-14 DIRECTIVE ON PENDING PETITIONS FOR RECALL OF SENTENCE AND HABEAS/RESENTENCING (MILLER, FRANKLIN, ETC.) CASES – cont.</a:t>
            </a:r>
            <a:endParaRPr lang="en-US" dirty="0"/>
          </a:p>
        </p:txBody>
      </p:sp>
      <p:sp>
        <p:nvSpPr>
          <p:cNvPr id="10" name="Content Placeholder 2">
            <a:extLst>
              <a:ext uri="{FF2B5EF4-FFF2-40B4-BE49-F238E27FC236}">
                <a16:creationId xmlns:a16="http://schemas.microsoft.com/office/drawing/2014/main" id="{2FA4CA08-87CF-423C-B828-3C022B895E10}"/>
              </a:ext>
            </a:extLst>
          </p:cNvPr>
          <p:cNvSpPr>
            <a:spLocks noGrp="1"/>
          </p:cNvSpPr>
          <p:nvPr>
            <p:ph idx="1"/>
          </p:nvPr>
        </p:nvSpPr>
        <p:spPr>
          <a:xfrm>
            <a:off x="216132" y="1546167"/>
            <a:ext cx="11504813" cy="4995949"/>
          </a:xfrm>
          <a:solidFill>
            <a:srgbClr val="99CCFF"/>
          </a:solidFill>
        </p:spPr>
        <p:txBody>
          <a:bodyPr>
            <a:normAutofit/>
          </a:bodyPr>
          <a:lstStyle/>
          <a:p>
            <a:pPr marL="0" marR="0">
              <a:lnSpc>
                <a:spcPct val="107000"/>
              </a:lnSpc>
              <a:spcBef>
                <a:spcPts val="0"/>
              </a:spcBef>
              <a:spcAft>
                <a:spcPts val="80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chemeClr val="tx1"/>
                </a:solidFill>
                <a:effectLst/>
                <a:ea typeface="Calibri" panose="020F0502020204030204" pitchFamily="34" charset="0"/>
                <a:cs typeface="Times New Roman" panose="02020603050405020304" pitchFamily="18" charset="0"/>
              </a:rPr>
              <a:t>For EXISTING Petitions for Recall, Habeas Petitions, Remanded cases on appeal, or 1170.95 (felony murder):</a:t>
            </a:r>
          </a:p>
          <a:p>
            <a:pPr marL="342900" marR="0" lvl="0" indent="-342900">
              <a:lnSpc>
                <a:spcPct val="107000"/>
              </a:lnSpc>
              <a:spcBef>
                <a:spcPts val="0"/>
              </a:spcBef>
              <a:spcAft>
                <a:spcPts val="800"/>
              </a:spcAft>
              <a:buFont typeface="Symbol" panose="05050102010706020507" pitchFamily="18" charset="2"/>
              <a:buChar char=""/>
            </a:pPr>
            <a:r>
              <a:rPr lang="en-US" sz="1800" dirty="0">
                <a:solidFill>
                  <a:schemeClr val="tx1"/>
                </a:solidFill>
                <a:effectLst/>
                <a:ea typeface="Calibri" panose="020F0502020204030204" pitchFamily="34" charset="0"/>
                <a:cs typeface="Times New Roman" panose="02020603050405020304" pitchFamily="18" charset="0"/>
              </a:rPr>
              <a:t>If sentence is greater than per newly enacted policies, DA “shall” stop opposing and start support resentencing per present policy. </a:t>
            </a: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tx1"/>
                </a:solidFill>
                <a:effectLst/>
                <a:ea typeface="Calibri" panose="020F0502020204030204" pitchFamily="34" charset="0"/>
                <a:cs typeface="Times New Roman" panose="02020603050405020304" pitchFamily="18" charset="0"/>
              </a:rPr>
              <a:t>If sentence would NOT meet new policy, still NOT out of luck because, DA seeks 30-day continuance, to evaluate whether to support or oppose based on “compelling and imminent public safety” concerns:</a:t>
            </a:r>
          </a:p>
          <a:p>
            <a:pPr marR="0" indent="0">
              <a:lnSpc>
                <a:spcPct val="107000"/>
              </a:lnSpc>
              <a:spcBef>
                <a:spcPts val="0"/>
              </a:spcBef>
              <a:spcAft>
                <a:spcPts val="0"/>
              </a:spcAft>
              <a:buNone/>
            </a:pPr>
            <a:r>
              <a:rPr lang="en-US" sz="1800" dirty="0">
                <a:solidFill>
                  <a:schemeClr val="tx1"/>
                </a:solidFill>
                <a:effectLst/>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None/>
            </a:pPr>
            <a:r>
              <a:rPr lang="en-US" sz="1800" dirty="0">
                <a:solidFill>
                  <a:schemeClr val="tx1"/>
                </a:solidFill>
                <a:effectLst/>
                <a:ea typeface="Calibri" panose="020F0502020204030204" pitchFamily="34" charset="0"/>
                <a:cs typeface="Times New Roman" panose="02020603050405020304" pitchFamily="18" charset="0"/>
              </a:rPr>
              <a:t>	(a) If SUPPORT, no need to justify to Head Deputy.</a:t>
            </a:r>
          </a:p>
          <a:p>
            <a:pPr marL="0" marR="0" lvl="0" indent="0">
              <a:lnSpc>
                <a:spcPct val="107000"/>
              </a:lnSpc>
              <a:spcBef>
                <a:spcPts val="0"/>
              </a:spcBef>
              <a:spcAft>
                <a:spcPts val="0"/>
              </a:spcAft>
              <a:buNone/>
            </a:pPr>
            <a:r>
              <a:rPr lang="en-US" sz="1800" dirty="0">
                <a:solidFill>
                  <a:schemeClr val="tx1"/>
                </a:solidFill>
                <a:effectLst/>
                <a:ea typeface="Calibri" panose="020F0502020204030204" pitchFamily="34" charset="0"/>
                <a:cs typeface="Times New Roman" panose="02020603050405020304" pitchFamily="18" charset="0"/>
              </a:rPr>
              <a:t>	(b) If OPPOSE, need to justify to Head Deputy.</a:t>
            </a:r>
            <a:endParaRPr lang="en-US" sz="1800" dirty="0">
              <a:solidFill>
                <a:schemeClr val="tx1"/>
              </a:solidFill>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1800" dirty="0">
              <a:solidFill>
                <a:schemeClr val="tx1"/>
              </a:solidFill>
              <a:effectLs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800" dirty="0">
                <a:solidFill>
                  <a:schemeClr val="tx1"/>
                </a:solidFill>
                <a:effectLst/>
                <a:ea typeface="Calibri" panose="020F0502020204030204" pitchFamily="34" charset="0"/>
                <a:cs typeface="Times New Roman" panose="02020603050405020304" pitchFamily="18" charset="0"/>
              </a:rPr>
              <a:t>	(Hence, only have to go to your boss if DDA opposes)</a:t>
            </a:r>
          </a:p>
        </p:txBody>
      </p:sp>
    </p:spTree>
    <p:extLst>
      <p:ext uri="{BB962C8B-B14F-4D97-AF65-F5344CB8AC3E}">
        <p14:creationId xmlns:p14="http://schemas.microsoft.com/office/powerpoint/2010/main" val="2201053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178BA-FBA6-4CE1-8C2C-7CC1E979D2A0}"/>
              </a:ext>
            </a:extLst>
          </p:cNvPr>
          <p:cNvSpPr>
            <a:spLocks noGrp="1"/>
          </p:cNvSpPr>
          <p:nvPr>
            <p:ph type="title"/>
          </p:nvPr>
        </p:nvSpPr>
        <p:spPr>
          <a:xfrm>
            <a:off x="6657974" y="611077"/>
            <a:ext cx="4695825" cy="833663"/>
          </a:xfrm>
        </p:spPr>
        <p:txBody>
          <a:bodyPr wrap="square" anchor="ctr">
            <a:normAutofit/>
          </a:bodyPr>
          <a:lstStyle/>
          <a:p>
            <a:pPr>
              <a:lnSpc>
                <a:spcPct val="90000"/>
              </a:lnSpc>
            </a:pPr>
            <a:r>
              <a:rPr lang="en-US" sz="2200">
                <a:effectLst/>
              </a:rPr>
              <a:t>SB 1437 Petitions (aka 1170.95): 2018 Changes to Murder Laws In California</a:t>
            </a:r>
            <a:endParaRPr lang="en-US" sz="2200"/>
          </a:p>
        </p:txBody>
      </p:sp>
      <p:sp>
        <p:nvSpPr>
          <p:cNvPr id="3" name="Content Placeholder 2">
            <a:extLst>
              <a:ext uri="{FF2B5EF4-FFF2-40B4-BE49-F238E27FC236}">
                <a16:creationId xmlns:a16="http://schemas.microsoft.com/office/drawing/2014/main" id="{A44F2E21-69DE-4660-8180-F2A3B16F7E40}"/>
              </a:ext>
            </a:extLst>
          </p:cNvPr>
          <p:cNvSpPr>
            <a:spLocks noGrp="1"/>
          </p:cNvSpPr>
          <p:nvPr>
            <p:ph idx="1"/>
          </p:nvPr>
        </p:nvSpPr>
        <p:spPr>
          <a:xfrm>
            <a:off x="6657974" y="1825625"/>
            <a:ext cx="4695826" cy="4351338"/>
          </a:xfrm>
        </p:spPr>
        <p:txBody>
          <a:bodyPr>
            <a:normAutofit/>
          </a:bodyPr>
          <a:lstStyle/>
          <a:p>
            <a:pPr marL="0" marR="0" lvl="0" indent="0">
              <a:spcBef>
                <a:spcPts val="0"/>
              </a:spcBef>
              <a:spcAft>
                <a:spcPts val="0"/>
              </a:spcAft>
              <a:buNone/>
            </a:pPr>
            <a:r>
              <a:rPr lang="en-US" sz="1400" dirty="0">
                <a:solidFill>
                  <a:schemeClr val="tx1"/>
                </a:solidFill>
              </a:rPr>
              <a:t>Only convicted of murder if:</a:t>
            </a:r>
          </a:p>
          <a:p>
            <a:pPr marL="0" marR="0" lvl="0" indent="0">
              <a:spcBef>
                <a:spcPts val="0"/>
              </a:spcBef>
              <a:spcAft>
                <a:spcPts val="0"/>
              </a:spcAft>
              <a:buNone/>
            </a:pPr>
            <a:endParaRPr lang="en-US" sz="1400" dirty="0">
              <a:solidFill>
                <a:schemeClr val="tx1"/>
              </a:solidFill>
              <a:effectLst/>
            </a:endParaRPr>
          </a:p>
          <a:p>
            <a:pPr marL="0" marR="0" lvl="0" indent="0">
              <a:spcBef>
                <a:spcPts val="0"/>
              </a:spcBef>
              <a:spcAft>
                <a:spcPts val="0"/>
              </a:spcAft>
              <a:buNone/>
            </a:pPr>
            <a:r>
              <a:rPr lang="en-US" sz="1400" dirty="0">
                <a:solidFill>
                  <a:schemeClr val="tx1"/>
                </a:solidFill>
                <a:effectLst/>
              </a:rPr>
              <a:t>1. was the actual killer; </a:t>
            </a:r>
            <a:endParaRPr lang="en-US" sz="1400" dirty="0">
              <a:solidFill>
                <a:schemeClr val="tx1"/>
              </a:solidFill>
            </a:endParaRPr>
          </a:p>
          <a:p>
            <a:pPr marL="0" marR="0" lvl="0" indent="0">
              <a:spcBef>
                <a:spcPts val="0"/>
              </a:spcBef>
              <a:spcAft>
                <a:spcPts val="0"/>
              </a:spcAft>
              <a:buNone/>
            </a:pPr>
            <a:r>
              <a:rPr lang="en-US" sz="1400" dirty="0">
                <a:solidFill>
                  <a:schemeClr val="tx1"/>
                </a:solidFill>
                <a:effectLst/>
              </a:rPr>
              <a:t>2. with intent to kill, aided or abetted the actual killer in the commission of the murder; </a:t>
            </a:r>
            <a:endParaRPr lang="en-US" sz="1400" dirty="0">
              <a:solidFill>
                <a:schemeClr val="tx1"/>
              </a:solidFill>
            </a:endParaRPr>
          </a:p>
          <a:p>
            <a:pPr marL="0" marR="0" lvl="0" indent="0">
              <a:spcBef>
                <a:spcPts val="0"/>
              </a:spcBef>
              <a:spcAft>
                <a:spcPts val="0"/>
              </a:spcAft>
              <a:buNone/>
            </a:pPr>
            <a:r>
              <a:rPr lang="en-US" sz="1400" dirty="0">
                <a:solidFill>
                  <a:schemeClr val="tx1"/>
                </a:solidFill>
                <a:effectLst/>
              </a:rPr>
              <a:t>3. was a major participant in the underlying felony and acted with reckless indifference to human life (Banks, Clark analysis).</a:t>
            </a:r>
          </a:p>
          <a:p>
            <a:pPr marL="342900" marR="0" lvl="0" indent="-342900">
              <a:spcBef>
                <a:spcPts val="0"/>
              </a:spcBef>
              <a:spcAft>
                <a:spcPts val="0"/>
              </a:spcAft>
              <a:buFont typeface="Symbol" panose="05050102010706020507" pitchFamily="18" charset="2"/>
              <a:buChar char=""/>
            </a:pPr>
            <a:endParaRPr lang="en-US" sz="1400" dirty="0">
              <a:solidFill>
                <a:schemeClr val="tx1"/>
              </a:solidFill>
              <a:effectLst/>
            </a:endParaRPr>
          </a:p>
          <a:p>
            <a:pPr marL="342900" marR="0" lvl="0" indent="-342900">
              <a:spcBef>
                <a:spcPts val="0"/>
              </a:spcBef>
              <a:spcAft>
                <a:spcPts val="0"/>
              </a:spcAft>
              <a:buFont typeface="Symbol" panose="05050102010706020507" pitchFamily="18" charset="2"/>
              <a:buChar char=""/>
            </a:pPr>
            <a:r>
              <a:rPr lang="en-US" sz="1400" dirty="0">
                <a:solidFill>
                  <a:schemeClr val="tx1"/>
                </a:solidFill>
                <a:effectLst/>
              </a:rPr>
              <a:t>Exclusions apply when victim was on duty police officer.</a:t>
            </a:r>
          </a:p>
          <a:p>
            <a:pPr marL="342900" marR="0" lvl="0" indent="-342900">
              <a:spcBef>
                <a:spcPts val="0"/>
              </a:spcBef>
              <a:spcAft>
                <a:spcPts val="0"/>
              </a:spcAft>
              <a:buFont typeface="Symbol" panose="05050102010706020507" pitchFamily="18" charset="2"/>
              <a:buChar char=""/>
            </a:pPr>
            <a:r>
              <a:rPr lang="en-US" sz="1400" dirty="0">
                <a:solidFill>
                  <a:schemeClr val="tx1"/>
                </a:solidFill>
                <a:effectLst/>
              </a:rPr>
              <a:t>Largely dismantles “felony murder rule” in CA.</a:t>
            </a:r>
          </a:p>
          <a:p>
            <a:pPr marL="342900" marR="0" lvl="0" indent="-342900">
              <a:spcBef>
                <a:spcPts val="0"/>
              </a:spcBef>
              <a:spcAft>
                <a:spcPts val="0"/>
              </a:spcAft>
              <a:buFont typeface="Symbol" panose="05050102010706020507" pitchFamily="18" charset="2"/>
              <a:buChar char=""/>
            </a:pPr>
            <a:r>
              <a:rPr lang="en-US" sz="1400" dirty="0">
                <a:solidFill>
                  <a:schemeClr val="tx1"/>
                </a:solidFill>
                <a:effectLst/>
              </a:rPr>
              <a:t>Constitutionality now broadly affirmed.</a:t>
            </a:r>
          </a:p>
          <a:p>
            <a:pPr marL="342900" marR="0" lvl="0" indent="-342900">
              <a:spcBef>
                <a:spcPts val="0"/>
              </a:spcBef>
              <a:spcAft>
                <a:spcPts val="0"/>
              </a:spcAft>
              <a:buFont typeface="Symbol" panose="05050102010706020507" pitchFamily="18" charset="2"/>
              <a:buChar char=""/>
            </a:pPr>
            <a:r>
              <a:rPr lang="en-US" sz="1400" dirty="0">
                <a:solidFill>
                  <a:schemeClr val="tx1"/>
                </a:solidFill>
                <a:effectLst/>
              </a:rPr>
              <a:t>Courts still deciding:</a:t>
            </a:r>
          </a:p>
          <a:p>
            <a:pPr marL="742950" marR="0" lvl="1" indent="-285750">
              <a:spcBef>
                <a:spcPts val="0"/>
              </a:spcBef>
              <a:spcAft>
                <a:spcPts val="0"/>
              </a:spcAft>
              <a:buFont typeface="Courier New" panose="02070309020205020404" pitchFamily="49" charset="0"/>
              <a:buChar char="o"/>
            </a:pPr>
            <a:r>
              <a:rPr lang="en-US" sz="1400" dirty="0">
                <a:solidFill>
                  <a:schemeClr val="tx1"/>
                </a:solidFill>
                <a:effectLst/>
              </a:rPr>
              <a:t>Attempts.</a:t>
            </a:r>
          </a:p>
          <a:p>
            <a:pPr marL="742950" marR="0" lvl="1" indent="-285750">
              <a:spcBef>
                <a:spcPts val="0"/>
              </a:spcBef>
              <a:spcAft>
                <a:spcPts val="0"/>
              </a:spcAft>
              <a:buFont typeface="Courier New" panose="02070309020205020404" pitchFamily="49" charset="0"/>
              <a:buChar char="o"/>
            </a:pPr>
            <a:r>
              <a:rPr lang="en-US" sz="1400" dirty="0">
                <a:solidFill>
                  <a:schemeClr val="tx1"/>
                </a:solidFill>
                <a:effectLst/>
              </a:rPr>
              <a:t>Standard of proof (BRD or Sufficient Evidence)</a:t>
            </a:r>
          </a:p>
          <a:p>
            <a:pPr marL="742950" marR="0" lvl="1" indent="-285750">
              <a:spcBef>
                <a:spcPts val="0"/>
              </a:spcBef>
              <a:spcAft>
                <a:spcPts val="0"/>
              </a:spcAft>
              <a:buFont typeface="Courier New" panose="02070309020205020404" pitchFamily="49" charset="0"/>
              <a:buChar char="o"/>
            </a:pPr>
            <a:r>
              <a:rPr lang="en-US" sz="1400" dirty="0">
                <a:solidFill>
                  <a:schemeClr val="tx1"/>
                </a:solidFill>
                <a:effectLst/>
              </a:rPr>
              <a:t>Special Circumstances finding.</a:t>
            </a:r>
          </a:p>
          <a:p>
            <a:pPr marL="742950" marR="0" lvl="1" indent="-285750">
              <a:spcBef>
                <a:spcPts val="0"/>
              </a:spcBef>
              <a:spcAft>
                <a:spcPts val="800"/>
              </a:spcAft>
              <a:buFont typeface="Courier New" panose="02070309020205020404" pitchFamily="49" charset="0"/>
              <a:buChar char="o"/>
            </a:pPr>
            <a:r>
              <a:rPr lang="en-US" sz="1400" dirty="0">
                <a:solidFill>
                  <a:schemeClr val="tx1"/>
                </a:solidFill>
                <a:effectLst/>
              </a:rPr>
              <a:t>Threshold for OSC on evidentiary hearing.</a:t>
            </a:r>
          </a:p>
          <a:p>
            <a:endParaRPr lang="en-US" sz="1400" dirty="0"/>
          </a:p>
        </p:txBody>
      </p:sp>
      <p:pic>
        <p:nvPicPr>
          <p:cNvPr id="1026" name="Picture 2" descr="See the source image">
            <a:extLst>
              <a:ext uri="{FF2B5EF4-FFF2-40B4-BE49-F238E27FC236}">
                <a16:creationId xmlns:a16="http://schemas.microsoft.com/office/drawing/2014/main" id="{63C0EB93-5746-4E09-8A6B-723395490D68}"/>
              </a:ext>
            </a:extLst>
          </p:cNvPr>
          <p:cNvPicPr>
            <a:picLocks noGrp="1" noChangeAspect="1" noChangeArrowheads="1"/>
          </p:cNvPicPr>
          <p:nvPr>
            <p:ph type="pic" idx="11"/>
          </p:nvPr>
        </p:nvPicPr>
        <p:blipFill>
          <a:blip r:embed="rId2">
            <a:extLst>
              <a:ext uri="{28A0092B-C50C-407E-A947-70E740481C1C}">
                <a14:useLocalDpi xmlns:a14="http://schemas.microsoft.com/office/drawing/2010/main" val="0"/>
              </a:ext>
            </a:extLst>
          </a:blip>
          <a:srcRect l="18714" r="18714"/>
          <a:stretch>
            <a:fillRect/>
          </a:stretch>
        </p:blipFill>
        <p:spPr bwMode="auto">
          <a:xfrm>
            <a:off x="0" y="0"/>
            <a:ext cx="6305550" cy="6858000"/>
          </a:xfrm>
          <a:prstGeom prst="rect">
            <a:avLst/>
          </a:prstGeom>
          <a:noFill/>
          <a:effectLst>
            <a:innerShdw blurRad="63500" dist="50800" dir="2700000">
              <a:prstClr val="black">
                <a:alpha val="50000"/>
              </a:prstClr>
            </a:innerShdw>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987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ee the source image">
            <a:extLst>
              <a:ext uri="{FF2B5EF4-FFF2-40B4-BE49-F238E27FC236}">
                <a16:creationId xmlns:a16="http://schemas.microsoft.com/office/drawing/2014/main" id="{61A8C95E-55DB-48DB-AF15-CB8C71CD1CB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8253" y="1708122"/>
            <a:ext cx="5311453" cy="4449462"/>
          </a:xfrm>
          <a:prstGeom prst="rect">
            <a:avLst/>
          </a:prstGeom>
          <a:noFill/>
          <a:effectLst>
            <a:glow rad="228600">
              <a:schemeClr val="tx1">
                <a:alpha val="40000"/>
              </a:schemeClr>
            </a:glow>
          </a:effectLst>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3C8A3403-4754-4BD5-AD9B-885DED78AF3A}"/>
              </a:ext>
            </a:extLst>
          </p:cNvPr>
          <p:cNvSpPr>
            <a:spLocks noGrp="1"/>
          </p:cNvSpPr>
          <p:nvPr>
            <p:ph type="title"/>
          </p:nvPr>
        </p:nvSpPr>
        <p:spPr>
          <a:xfrm>
            <a:off x="136850" y="172538"/>
            <a:ext cx="11216949" cy="833663"/>
          </a:xfrm>
        </p:spPr>
        <p:txBody>
          <a:bodyPr wrap="square" anchor="ctr">
            <a:normAutofit/>
          </a:bodyPr>
          <a:lstStyle/>
          <a:p>
            <a:pPr>
              <a:lnSpc>
                <a:spcPct val="90000"/>
              </a:lnSpc>
            </a:pPr>
            <a:r>
              <a:rPr lang="en-US" sz="2200" dirty="0">
                <a:effectLst/>
              </a:rPr>
              <a:t>LA DA’s TWENTY POINTS ON SB1437</a:t>
            </a:r>
            <a:endParaRPr lang="en-US" sz="2200" dirty="0"/>
          </a:p>
        </p:txBody>
      </p:sp>
      <p:sp>
        <p:nvSpPr>
          <p:cNvPr id="9" name="Content Placeholder 2">
            <a:extLst>
              <a:ext uri="{FF2B5EF4-FFF2-40B4-BE49-F238E27FC236}">
                <a16:creationId xmlns:a16="http://schemas.microsoft.com/office/drawing/2014/main" id="{7568376C-4C97-455E-BD22-6D750F06ADBD}"/>
              </a:ext>
            </a:extLst>
          </p:cNvPr>
          <p:cNvSpPr>
            <a:spLocks noGrp="1"/>
          </p:cNvSpPr>
          <p:nvPr>
            <p:ph idx="1"/>
          </p:nvPr>
        </p:nvSpPr>
        <p:spPr>
          <a:xfrm>
            <a:off x="6096000" y="1253330"/>
            <a:ext cx="5959151" cy="5604669"/>
          </a:xfrm>
        </p:spPr>
        <p:txBody>
          <a:bodyPr>
            <a:normAutofit lnSpcReduction="10000"/>
          </a:bodyPr>
          <a:lstStyle/>
          <a:p>
            <a:pPr marL="0" marR="0" lvl="0" indent="0">
              <a:lnSpc>
                <a:spcPct val="100000"/>
              </a:lnSpc>
              <a:spcBef>
                <a:spcPts val="0"/>
              </a:spcBef>
              <a:buNone/>
            </a:pPr>
            <a:r>
              <a:rPr lang="en-US" sz="1600" dirty="0">
                <a:solidFill>
                  <a:schemeClr val="tx1"/>
                </a:solidFill>
                <a:effectLst/>
              </a:rPr>
              <a:t>1. Support Constitutionality.</a:t>
            </a:r>
          </a:p>
          <a:p>
            <a:pPr marL="0" marR="0" lvl="0" indent="0">
              <a:lnSpc>
                <a:spcPct val="100000"/>
              </a:lnSpc>
              <a:spcBef>
                <a:spcPts val="0"/>
              </a:spcBef>
              <a:buNone/>
            </a:pPr>
            <a:r>
              <a:rPr lang="en-US" sz="1600" dirty="0">
                <a:solidFill>
                  <a:schemeClr val="tx1"/>
                </a:solidFill>
                <a:effectLst/>
              </a:rPr>
              <a:t>2. Petitioner should get a lawyer and no summary denials.</a:t>
            </a:r>
            <a:endParaRPr lang="en-US" sz="1600" dirty="0">
              <a:solidFill>
                <a:schemeClr val="tx1"/>
              </a:solidFill>
            </a:endParaRPr>
          </a:p>
          <a:p>
            <a:pPr marL="0" marR="0" lvl="0" indent="0">
              <a:lnSpc>
                <a:spcPct val="100000"/>
              </a:lnSpc>
              <a:spcBef>
                <a:spcPts val="0"/>
              </a:spcBef>
              <a:buNone/>
            </a:pPr>
            <a:r>
              <a:rPr lang="en-US" sz="1600" dirty="0">
                <a:solidFill>
                  <a:schemeClr val="tx1"/>
                </a:solidFill>
                <a:effectLst/>
              </a:rPr>
              <a:t>3. Applies to manslaughter cases too.</a:t>
            </a:r>
          </a:p>
          <a:p>
            <a:pPr marL="0" marR="0" lvl="0" indent="0">
              <a:lnSpc>
                <a:spcPct val="100000"/>
              </a:lnSpc>
              <a:spcBef>
                <a:spcPts val="0"/>
              </a:spcBef>
              <a:buNone/>
            </a:pPr>
            <a:r>
              <a:rPr lang="en-US" sz="1600" dirty="0">
                <a:solidFill>
                  <a:schemeClr val="tx1"/>
                </a:solidFill>
                <a:effectLst/>
              </a:rPr>
              <a:t>4. Prior findings on lack of major participation and reckless indifference by court, jury or magistrate control.  There are no second bites at that apple for DA.</a:t>
            </a:r>
          </a:p>
          <a:p>
            <a:pPr marL="0" marR="0" lvl="0" indent="0">
              <a:lnSpc>
                <a:spcPct val="100000"/>
              </a:lnSpc>
              <a:spcBef>
                <a:spcPts val="0"/>
              </a:spcBef>
              <a:buNone/>
            </a:pPr>
            <a:r>
              <a:rPr lang="en-US" sz="1600" dirty="0">
                <a:solidFill>
                  <a:schemeClr val="tx1"/>
                </a:solidFill>
                <a:effectLst/>
              </a:rPr>
              <a:t>5. No fact finding by judge at stage of letting it go to hearing even though judges can disagree.</a:t>
            </a:r>
          </a:p>
          <a:p>
            <a:pPr marL="0" marR="0" lvl="0" indent="0">
              <a:lnSpc>
                <a:spcPct val="100000"/>
              </a:lnSpc>
              <a:spcBef>
                <a:spcPts val="0"/>
              </a:spcBef>
              <a:buNone/>
            </a:pPr>
            <a:r>
              <a:rPr lang="en-US" sz="1600" dirty="0">
                <a:solidFill>
                  <a:schemeClr val="tx1"/>
                </a:solidFill>
                <a:effectLst/>
              </a:rPr>
              <a:t>6. Special circumstance does not preclude going to eligibility and going to hearing (e.g., jury guilty finding on personal use of a     firearm).</a:t>
            </a:r>
          </a:p>
          <a:p>
            <a:pPr marL="0" marR="0" lvl="0" indent="0">
              <a:lnSpc>
                <a:spcPct val="100000"/>
              </a:lnSpc>
              <a:spcBef>
                <a:spcPts val="0"/>
              </a:spcBef>
              <a:buNone/>
            </a:pPr>
            <a:r>
              <a:rPr lang="en-US" sz="1600" dirty="0">
                <a:solidFill>
                  <a:schemeClr val="tx1"/>
                </a:solidFill>
                <a:effectLst/>
              </a:rPr>
              <a:t>7. If actual killer theory was abandoned (in plea or prior to trial), DA can’t invoke actual killer theory in 1170.95 petition.</a:t>
            </a:r>
          </a:p>
          <a:p>
            <a:pPr marL="0" marR="0" lvl="0" indent="0">
              <a:lnSpc>
                <a:spcPct val="100000"/>
              </a:lnSpc>
              <a:spcBef>
                <a:spcPts val="0"/>
              </a:spcBef>
              <a:buNone/>
            </a:pPr>
            <a:r>
              <a:rPr lang="en-US" sz="1600" dirty="0">
                <a:solidFill>
                  <a:schemeClr val="tx1"/>
                </a:solidFill>
                <a:effectLst/>
              </a:rPr>
              <a:t>8. Applies to attempted murder (presently on appeal before CA Supreme Ct.)</a:t>
            </a:r>
          </a:p>
          <a:p>
            <a:pPr marL="0" marR="0" lvl="0" indent="0">
              <a:lnSpc>
                <a:spcPct val="100000"/>
              </a:lnSpc>
              <a:spcBef>
                <a:spcPts val="0"/>
              </a:spcBef>
              <a:buNone/>
            </a:pPr>
            <a:r>
              <a:rPr lang="en-US" sz="1600" i="1" dirty="0">
                <a:solidFill>
                  <a:schemeClr val="tx1"/>
                </a:solidFill>
                <a:effectLst/>
              </a:rPr>
              <a:t>9. People v. Chiu- </a:t>
            </a:r>
            <a:r>
              <a:rPr lang="en-US" sz="1600" dirty="0">
                <a:solidFill>
                  <a:schemeClr val="tx1"/>
                </a:solidFill>
                <a:effectLst/>
              </a:rPr>
              <a:t> if previously won, can’t change legal theories.</a:t>
            </a:r>
          </a:p>
          <a:p>
            <a:pPr marL="0" marR="0" lvl="0" indent="0">
              <a:lnSpc>
                <a:spcPct val="100000"/>
              </a:lnSpc>
              <a:spcBef>
                <a:spcPts val="0"/>
              </a:spcBef>
              <a:buNone/>
            </a:pPr>
            <a:r>
              <a:rPr lang="en-US" sz="1600" dirty="0">
                <a:solidFill>
                  <a:schemeClr val="tx1"/>
                </a:solidFill>
              </a:rPr>
              <a:t>10. </a:t>
            </a:r>
            <a:r>
              <a:rPr lang="en-US" sz="1600" dirty="0">
                <a:solidFill>
                  <a:schemeClr val="tx1"/>
                </a:solidFill>
                <a:effectLst/>
              </a:rPr>
              <a:t>Can’t now argue aider and abettor theory of criminal liability if not previously presented to the jury.</a:t>
            </a:r>
          </a:p>
          <a:p>
            <a:pPr marL="0" marR="0" lvl="0" indent="0">
              <a:lnSpc>
                <a:spcPct val="100000"/>
              </a:lnSpc>
              <a:spcBef>
                <a:spcPts val="0"/>
              </a:spcBef>
              <a:buNone/>
            </a:pPr>
            <a:r>
              <a:rPr lang="en-US" sz="1600" dirty="0">
                <a:solidFill>
                  <a:schemeClr val="tx1"/>
                </a:solidFill>
                <a:effectLst/>
              </a:rPr>
              <a:t>11. Can’t argue felony murder if not previously presented to the jury.</a:t>
            </a:r>
          </a:p>
          <a:p>
            <a:pPr marL="685800" marR="0">
              <a:lnSpc>
                <a:spcPct val="100000"/>
              </a:lnSpc>
              <a:spcBef>
                <a:spcPts val="0"/>
              </a:spcBef>
            </a:pPr>
            <a:r>
              <a:rPr lang="en-US" sz="1600" dirty="0">
                <a:solidFill>
                  <a:schemeClr val="tx1"/>
                </a:solidFill>
                <a:effectLst/>
              </a:rPr>
              <a:t>(Think: DA must take consistent version of the crime in assignment of respective responsibility/culpability of participants.) </a:t>
            </a:r>
          </a:p>
          <a:p>
            <a:pPr marL="685800" marR="0">
              <a:lnSpc>
                <a:spcPct val="100000"/>
              </a:lnSpc>
              <a:spcBef>
                <a:spcPts val="0"/>
              </a:spcBef>
            </a:pPr>
            <a:r>
              <a:rPr lang="en-US" sz="1600" dirty="0">
                <a:solidFill>
                  <a:schemeClr val="tx1"/>
                </a:solidFill>
                <a:effectLst/>
              </a:rPr>
              <a:t>(Think: Can’t change the story every time you tell it to the Court.)</a:t>
            </a:r>
          </a:p>
          <a:p>
            <a:pPr marL="0" indent="0">
              <a:buNone/>
            </a:pPr>
            <a:endParaRPr lang="en-US" sz="1100" dirty="0"/>
          </a:p>
        </p:txBody>
      </p:sp>
    </p:spTree>
    <p:extLst>
      <p:ext uri="{BB962C8B-B14F-4D97-AF65-F5344CB8AC3E}">
        <p14:creationId xmlns:p14="http://schemas.microsoft.com/office/powerpoint/2010/main" val="3889895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C8A3403-4754-4BD5-AD9B-885DED78AF3A}"/>
              </a:ext>
            </a:extLst>
          </p:cNvPr>
          <p:cNvSpPr>
            <a:spLocks noGrp="1"/>
          </p:cNvSpPr>
          <p:nvPr>
            <p:ph type="title"/>
          </p:nvPr>
        </p:nvSpPr>
        <p:spPr>
          <a:xfrm>
            <a:off x="838200" y="611077"/>
            <a:ext cx="6273800" cy="833663"/>
          </a:xfrm>
        </p:spPr>
        <p:txBody>
          <a:bodyPr anchor="ctr">
            <a:normAutofit/>
          </a:bodyPr>
          <a:lstStyle/>
          <a:p>
            <a:r>
              <a:rPr lang="en-US" sz="2500">
                <a:effectLst/>
              </a:rPr>
              <a:t>LA DA’s TWENTY POINTS ON SB1437 – cont.</a:t>
            </a:r>
            <a:endParaRPr lang="en-US" sz="2500"/>
          </a:p>
        </p:txBody>
      </p:sp>
      <p:sp>
        <p:nvSpPr>
          <p:cNvPr id="9" name="Content Placeholder 2">
            <a:extLst>
              <a:ext uri="{FF2B5EF4-FFF2-40B4-BE49-F238E27FC236}">
                <a16:creationId xmlns:a16="http://schemas.microsoft.com/office/drawing/2014/main" id="{7568376C-4C97-455E-BD22-6D750F06ADBD}"/>
              </a:ext>
            </a:extLst>
          </p:cNvPr>
          <p:cNvSpPr>
            <a:spLocks noGrp="1"/>
          </p:cNvSpPr>
          <p:nvPr>
            <p:ph idx="1"/>
          </p:nvPr>
        </p:nvSpPr>
        <p:spPr>
          <a:xfrm>
            <a:off x="838200" y="1825625"/>
            <a:ext cx="10515600" cy="4658302"/>
          </a:xfrm>
        </p:spPr>
        <p:txBody>
          <a:bodyPr>
            <a:normAutofit/>
          </a:bodyPr>
          <a:lstStyle/>
          <a:p>
            <a:pPr marL="0" marR="0" lvl="0" indent="0">
              <a:lnSpc>
                <a:spcPct val="100000"/>
              </a:lnSpc>
              <a:spcBef>
                <a:spcPts val="0"/>
              </a:spcBef>
              <a:spcAft>
                <a:spcPts val="0"/>
              </a:spcAft>
              <a:buNone/>
            </a:pPr>
            <a:r>
              <a:rPr lang="en-US" dirty="0">
                <a:solidFill>
                  <a:schemeClr val="tx1"/>
                </a:solidFill>
                <a:effectLst/>
              </a:rPr>
              <a:t>12. If jury got clear instruction on felony murder, case “must proceed” to evidentiary hearing, where DA bears burden of proof.</a:t>
            </a:r>
          </a:p>
          <a:p>
            <a:pPr marL="0" marR="0" lvl="0" indent="0">
              <a:lnSpc>
                <a:spcPct val="100000"/>
              </a:lnSpc>
              <a:spcBef>
                <a:spcPts val="0"/>
              </a:spcBef>
              <a:spcAft>
                <a:spcPts val="0"/>
              </a:spcAft>
              <a:buNone/>
            </a:pPr>
            <a:r>
              <a:rPr lang="en-US" dirty="0">
                <a:solidFill>
                  <a:schemeClr val="tx1"/>
                </a:solidFill>
                <a:effectLst/>
              </a:rPr>
              <a:t>13. At hearing, DA retains right to introduce “new or additional evidence” of actual killer or major participant who acted with reckless indifference if consistent with previously advanced theory of the case.</a:t>
            </a:r>
          </a:p>
          <a:p>
            <a:pPr marL="0" marR="0" indent="0">
              <a:lnSpc>
                <a:spcPct val="100000"/>
              </a:lnSpc>
              <a:spcBef>
                <a:spcPts val="0"/>
              </a:spcBef>
              <a:spcAft>
                <a:spcPts val="0"/>
              </a:spcAft>
              <a:buNone/>
            </a:pPr>
            <a:r>
              <a:rPr lang="en-US" dirty="0">
                <a:solidFill>
                  <a:schemeClr val="tx1"/>
                </a:solidFill>
              </a:rPr>
              <a:t>14. </a:t>
            </a:r>
            <a:r>
              <a:rPr lang="en-US" dirty="0">
                <a:solidFill>
                  <a:schemeClr val="tx1"/>
                </a:solidFill>
                <a:effectLst/>
              </a:rPr>
              <a:t>Standard of proof is beyond reasonable doubt NOT substantial evidence.</a:t>
            </a:r>
          </a:p>
          <a:p>
            <a:pPr marL="0" marR="0" indent="0">
              <a:lnSpc>
                <a:spcPct val="100000"/>
              </a:lnSpc>
              <a:spcBef>
                <a:spcPts val="0"/>
              </a:spcBef>
              <a:spcAft>
                <a:spcPts val="0"/>
              </a:spcAft>
              <a:buNone/>
            </a:pPr>
            <a:r>
              <a:rPr lang="en-US" dirty="0">
                <a:solidFill>
                  <a:schemeClr val="tx1"/>
                </a:solidFill>
              </a:rPr>
              <a:t>15. </a:t>
            </a:r>
            <a:r>
              <a:rPr lang="en-US" dirty="0">
                <a:solidFill>
                  <a:schemeClr val="tx1"/>
                </a:solidFill>
                <a:effectLst/>
              </a:rPr>
              <a:t>Statements made at parole hearings are excludable.</a:t>
            </a:r>
          </a:p>
          <a:p>
            <a:pPr marL="0" marR="0" indent="0">
              <a:lnSpc>
                <a:spcPct val="100000"/>
              </a:lnSpc>
              <a:spcBef>
                <a:spcPts val="0"/>
              </a:spcBef>
              <a:spcAft>
                <a:spcPts val="0"/>
              </a:spcAft>
              <a:buNone/>
            </a:pPr>
            <a:r>
              <a:rPr lang="en-US" dirty="0">
                <a:solidFill>
                  <a:schemeClr val="tx1"/>
                </a:solidFill>
              </a:rPr>
              <a:t>16. </a:t>
            </a:r>
            <a:r>
              <a:rPr lang="en-US" dirty="0">
                <a:solidFill>
                  <a:schemeClr val="tx1"/>
                </a:solidFill>
                <a:effectLst/>
              </a:rPr>
              <a:t>No “unavailable witnesses” and no inadmissible hearsay from experts (gang expert was told by police officer about gang status of defendant).</a:t>
            </a:r>
          </a:p>
          <a:p>
            <a:pPr marL="0" marR="0" indent="0">
              <a:lnSpc>
                <a:spcPct val="100000"/>
              </a:lnSpc>
              <a:spcBef>
                <a:spcPts val="0"/>
              </a:spcBef>
              <a:spcAft>
                <a:spcPts val="0"/>
              </a:spcAft>
              <a:buNone/>
            </a:pPr>
            <a:r>
              <a:rPr lang="en-US" dirty="0">
                <a:solidFill>
                  <a:schemeClr val="tx1"/>
                </a:solidFill>
              </a:rPr>
              <a:t>17. </a:t>
            </a:r>
            <a:r>
              <a:rPr lang="en-US" dirty="0">
                <a:solidFill>
                  <a:schemeClr val="tx1"/>
                </a:solidFill>
                <a:effectLst/>
              </a:rPr>
              <a:t>Right to examine exculpatory evidence (“</a:t>
            </a:r>
            <a:r>
              <a:rPr lang="en-US" i="1" dirty="0">
                <a:solidFill>
                  <a:schemeClr val="tx1"/>
                </a:solidFill>
                <a:effectLst/>
              </a:rPr>
              <a:t>Brady”</a:t>
            </a:r>
            <a:r>
              <a:rPr lang="en-US" dirty="0">
                <a:solidFill>
                  <a:schemeClr val="tx1"/>
                </a:solidFill>
                <a:effectLst/>
              </a:rPr>
              <a:t> evidence).</a:t>
            </a:r>
            <a:endParaRPr lang="en-US" dirty="0">
              <a:solidFill>
                <a:schemeClr val="tx1"/>
              </a:solidFill>
            </a:endParaRPr>
          </a:p>
          <a:p>
            <a:pPr marL="0" marR="0" indent="0">
              <a:lnSpc>
                <a:spcPct val="100000"/>
              </a:lnSpc>
              <a:spcBef>
                <a:spcPts val="0"/>
              </a:spcBef>
              <a:spcAft>
                <a:spcPts val="0"/>
              </a:spcAft>
              <a:buNone/>
            </a:pPr>
            <a:r>
              <a:rPr lang="en-US" dirty="0">
                <a:solidFill>
                  <a:schemeClr val="tx1"/>
                </a:solidFill>
                <a:effectLst/>
              </a:rPr>
              <a:t>18. Can present mitigating evidence related to juvenile status (“</a:t>
            </a:r>
            <a:r>
              <a:rPr lang="en-US" i="1" dirty="0">
                <a:solidFill>
                  <a:schemeClr val="tx1"/>
                </a:solidFill>
                <a:effectLst/>
              </a:rPr>
              <a:t>Franklin”</a:t>
            </a:r>
            <a:r>
              <a:rPr lang="en-US" dirty="0">
                <a:solidFill>
                  <a:schemeClr val="tx1"/>
                </a:solidFill>
                <a:effectLst/>
              </a:rPr>
              <a:t> evidence).</a:t>
            </a:r>
            <a:endParaRPr lang="en-US" dirty="0">
              <a:solidFill>
                <a:schemeClr val="tx1"/>
              </a:solidFill>
            </a:endParaRPr>
          </a:p>
          <a:p>
            <a:pPr marL="0" marR="0" indent="0">
              <a:lnSpc>
                <a:spcPct val="100000"/>
              </a:lnSpc>
              <a:spcBef>
                <a:spcPts val="0"/>
              </a:spcBef>
              <a:spcAft>
                <a:spcPts val="0"/>
              </a:spcAft>
              <a:buNone/>
            </a:pPr>
            <a:r>
              <a:rPr lang="en-US" dirty="0">
                <a:solidFill>
                  <a:schemeClr val="tx1"/>
                </a:solidFill>
                <a:effectLst/>
              </a:rPr>
              <a:t>19. Reckless indifference analysis includes: (a) under the age of 25 (diminished capacity), (b) mental illness, (c) voluntary intoxication.</a:t>
            </a:r>
          </a:p>
          <a:p>
            <a:pPr marL="0" marR="0" indent="0">
              <a:lnSpc>
                <a:spcPct val="100000"/>
              </a:lnSpc>
              <a:spcBef>
                <a:spcPts val="0"/>
              </a:spcBef>
              <a:spcAft>
                <a:spcPts val="0"/>
              </a:spcAft>
              <a:buNone/>
            </a:pPr>
            <a:r>
              <a:rPr lang="en-US" dirty="0">
                <a:solidFill>
                  <a:schemeClr val="tx1"/>
                </a:solidFill>
                <a:effectLst/>
              </a:rPr>
              <a:t>20. Dismiss any enhancements pursuant to policy (already in practice).</a:t>
            </a:r>
          </a:p>
          <a:p>
            <a:pPr marL="0" indent="0">
              <a:buNone/>
            </a:pPr>
            <a:endParaRPr lang="en-US" dirty="0"/>
          </a:p>
        </p:txBody>
      </p:sp>
    </p:spTree>
    <p:extLst>
      <p:ext uri="{BB962C8B-B14F-4D97-AF65-F5344CB8AC3E}">
        <p14:creationId xmlns:p14="http://schemas.microsoft.com/office/powerpoint/2010/main" val="612654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358145B-466F-4A08-AA91-D911D7340695}"/>
              </a:ext>
            </a:extLst>
          </p:cNvPr>
          <p:cNvSpPr>
            <a:spLocks noGrp="1"/>
          </p:cNvSpPr>
          <p:nvPr>
            <p:ph type="title"/>
          </p:nvPr>
        </p:nvSpPr>
        <p:spPr>
          <a:xfrm>
            <a:off x="315885" y="641854"/>
            <a:ext cx="11604566" cy="772107"/>
          </a:xfrm>
        </p:spPr>
        <p:txBody>
          <a:bodyPr/>
          <a:lstStyle/>
          <a:p>
            <a:r>
              <a:rPr lang="en-US" sz="1800" dirty="0">
                <a:effectLst/>
                <a:ea typeface="Calibri" panose="020F0502020204030204" pitchFamily="34" charset="0"/>
              </a:rPr>
              <a:t>20-14 DIRECTIVE ON PENDING PETITIONS FOR RECALL OF SENTENCE AND HABEAS/RESENTENCING (MILLER, FRANKLIN, ETC.) CASES</a:t>
            </a:r>
            <a:endParaRPr lang="en-US" dirty="0"/>
          </a:p>
        </p:txBody>
      </p:sp>
      <p:sp>
        <p:nvSpPr>
          <p:cNvPr id="10" name="Content Placeholder 2">
            <a:extLst>
              <a:ext uri="{FF2B5EF4-FFF2-40B4-BE49-F238E27FC236}">
                <a16:creationId xmlns:a16="http://schemas.microsoft.com/office/drawing/2014/main" id="{2FA4CA08-87CF-423C-B828-3C022B895E10}"/>
              </a:ext>
            </a:extLst>
          </p:cNvPr>
          <p:cNvSpPr>
            <a:spLocks noGrp="1"/>
          </p:cNvSpPr>
          <p:nvPr>
            <p:ph idx="1"/>
          </p:nvPr>
        </p:nvSpPr>
        <p:spPr>
          <a:xfrm>
            <a:off x="216132" y="1489435"/>
            <a:ext cx="11504813" cy="5368565"/>
          </a:xfrm>
          <a:solidFill>
            <a:srgbClr val="99CCFF"/>
          </a:solidFill>
        </p:spPr>
        <p:txBody>
          <a:bodyPr>
            <a:normAutofit lnSpcReduction="10000"/>
          </a:bodyPr>
          <a:lstStyle/>
          <a:p>
            <a:pPr marL="914400" marR="0" indent="0">
              <a:lnSpc>
                <a:spcPct val="107000"/>
              </a:lnSpc>
              <a:spcBef>
                <a:spcPts val="0"/>
              </a:spcBef>
              <a:spcAft>
                <a:spcPts val="0"/>
              </a:spcAft>
              <a:buNone/>
            </a:pPr>
            <a:endParaRPr lang="en-US" sz="1400" dirty="0">
              <a:ea typeface="Calibri" panose="020F0502020204030204" pitchFamily="34" charset="0"/>
              <a:cs typeface="Times New Roman" panose="02020603050405020304" pitchFamily="18" charset="0"/>
            </a:endParaRPr>
          </a:p>
          <a:p>
            <a:pPr marL="0" indent="0" fontAlgn="base">
              <a:lnSpc>
                <a:spcPct val="107000"/>
              </a:lnSpc>
              <a:spcBef>
                <a:spcPts val="0"/>
              </a:spcBef>
              <a:buNone/>
            </a:pPr>
            <a:r>
              <a:rPr lang="en-US" sz="1300" dirty="0">
                <a:solidFill>
                  <a:schemeClr val="tx1"/>
                </a:solidFill>
                <a:effectLst/>
                <a:ea typeface="Calibri" panose="020F0502020204030204" pitchFamily="34" charset="0"/>
                <a:cs typeface="Times New Roman" panose="02020603050405020304" pitchFamily="18" charset="0"/>
              </a:rPr>
              <a:t>Understanding the terms:</a:t>
            </a:r>
          </a:p>
          <a:p>
            <a:pPr marL="0" indent="0" fontAlgn="base">
              <a:lnSpc>
                <a:spcPct val="107000"/>
              </a:lnSpc>
              <a:spcBef>
                <a:spcPts val="0"/>
              </a:spcBef>
              <a:buNone/>
            </a:pPr>
            <a:endParaRPr lang="en-US" sz="1300" dirty="0">
              <a:solidFill>
                <a:schemeClr val="tx1"/>
              </a:solidFill>
              <a:ea typeface="Calibri" panose="020F0502020204030204" pitchFamily="34" charset="0"/>
              <a:cs typeface="Times New Roman" panose="02020603050405020304" pitchFamily="18" charset="0"/>
            </a:endParaRPr>
          </a:p>
          <a:p>
            <a:pPr marL="0" indent="0" fontAlgn="base">
              <a:lnSpc>
                <a:spcPct val="107000"/>
              </a:lnSpc>
              <a:spcBef>
                <a:spcPts val="0"/>
              </a:spcBef>
              <a:buNone/>
            </a:pPr>
            <a:r>
              <a:rPr lang="en-US" sz="1300" dirty="0">
                <a:solidFill>
                  <a:schemeClr val="tx1"/>
                </a:solidFill>
                <a:effectLst/>
                <a:ea typeface="Calibri" panose="020F0502020204030204" pitchFamily="34" charset="0"/>
                <a:cs typeface="Times New Roman" panose="02020603050405020304" pitchFamily="18" charset="0"/>
              </a:rPr>
              <a:t>PETITION FOR RECALL (AB1812):  </a:t>
            </a:r>
          </a:p>
          <a:p>
            <a:pPr marL="0" indent="0" fontAlgn="base">
              <a:lnSpc>
                <a:spcPct val="107000"/>
              </a:lnSpc>
              <a:spcBef>
                <a:spcPts val="0"/>
              </a:spcBef>
              <a:buNone/>
            </a:pPr>
            <a:r>
              <a:rPr lang="en-US" sz="1300" dirty="0">
                <a:solidFill>
                  <a:schemeClr val="tx1"/>
                </a:solidFill>
                <a:effectLst/>
                <a:ea typeface="Calibri" panose="020F0502020204030204" pitchFamily="34" charset="0"/>
                <a:cs typeface="Times New Roman" panose="02020603050405020304" pitchFamily="18" charset="0"/>
              </a:rPr>
              <a:t>(</a:t>
            </a:r>
            <a:r>
              <a:rPr lang="en-US" sz="1300" dirty="0">
                <a:solidFill>
                  <a:schemeClr val="tx1"/>
                </a:solidFill>
                <a:effectLst/>
                <a:ea typeface="Times New Roman" panose="02020603050405020304" pitchFamily="18" charset="0"/>
                <a:cs typeface="Times New Roman" panose="02020603050405020304" pitchFamily="18" charset="0"/>
              </a:rPr>
              <a:t>Cal. Code Regs. Tit. 15, § 3076.2 - Recommendation Based on a Law Enforcement, Prosecutorial, or Judicial Referral AND/OR CA PC §1170(d)(1). </a:t>
            </a:r>
            <a:endParaRPr lang="en-US" sz="1300" dirty="0">
              <a:solidFill>
                <a:schemeClr val="tx1"/>
              </a:solidFill>
              <a:effectLst/>
              <a:ea typeface="Calibri" panose="020F0502020204030204" pitchFamily="34" charset="0"/>
              <a:cs typeface="Times New Roman" panose="02020603050405020304" pitchFamily="18" charset="0"/>
            </a:endParaRPr>
          </a:p>
          <a:p>
            <a:pPr marL="0" indent="0" fontAlgn="base">
              <a:lnSpc>
                <a:spcPct val="107000"/>
              </a:lnSpc>
              <a:spcBef>
                <a:spcPts val="0"/>
              </a:spcBef>
              <a:buNone/>
            </a:pPr>
            <a:endParaRPr lang="en-US" sz="1300" dirty="0">
              <a:solidFill>
                <a:schemeClr val="tx1"/>
              </a:solidFill>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300" dirty="0">
                <a:solidFill>
                  <a:schemeClr val="tx1"/>
                </a:solidFill>
                <a:effectLst/>
                <a:ea typeface="Times New Roman" panose="02020603050405020304" pitchFamily="18" charset="0"/>
                <a:cs typeface="Times New Roman" panose="02020603050405020304" pitchFamily="18" charset="0"/>
              </a:rPr>
              <a:t>Sponsored by BPH, CDCR Secretary, CDCR Employee to the CDCR Secretary, and or the District Attorney.</a:t>
            </a:r>
            <a:endParaRPr lang="en-US" sz="1300" dirty="0">
              <a:solidFill>
                <a:schemeClr val="tx1"/>
              </a:solidFill>
              <a:effectLst/>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300" dirty="0">
                <a:solidFill>
                  <a:schemeClr val="tx1"/>
                </a:solidFill>
                <a:effectLst/>
                <a:ea typeface="Times New Roman" panose="02020603050405020304" pitchFamily="18" charset="0"/>
                <a:cs typeface="Times New Roman" panose="02020603050405020304" pitchFamily="18" charset="0"/>
              </a:rPr>
              <a:t>Once sponsored, referral to DA made.</a:t>
            </a:r>
            <a:endParaRPr lang="en-US" sz="1300" dirty="0">
              <a:solidFill>
                <a:schemeClr val="tx1"/>
              </a:solidFill>
              <a:effectLst/>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300" dirty="0">
                <a:solidFill>
                  <a:schemeClr val="tx1"/>
                </a:solidFill>
                <a:effectLst/>
                <a:ea typeface="Times New Roman" panose="02020603050405020304" pitchFamily="18" charset="0"/>
                <a:cs typeface="Times New Roman" panose="02020603050405020304" pitchFamily="18" charset="0"/>
              </a:rPr>
              <a:t>Can be brought “at any time” per statute.</a:t>
            </a:r>
            <a:endParaRPr lang="en-US" sz="1300" dirty="0">
              <a:solidFill>
                <a:schemeClr val="tx1"/>
              </a:solidFill>
              <a:effectLst/>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300" dirty="0">
                <a:solidFill>
                  <a:schemeClr val="tx1"/>
                </a:solidFill>
                <a:effectLst/>
                <a:ea typeface="Calibri" panose="020F0502020204030204" pitchFamily="34" charset="0"/>
                <a:cs typeface="Times New Roman" panose="02020603050405020304" pitchFamily="18" charset="0"/>
              </a:rPr>
              <a:t>AB 1812 granted additional funds to the CDCR to investigate potential cases to refer for recall of sentence.</a:t>
            </a:r>
          </a:p>
          <a:p>
            <a:pPr marL="342900" marR="0" lvl="0" indent="-342900" fontAlgn="base">
              <a:lnSpc>
                <a:spcPct val="107000"/>
              </a:lnSpc>
              <a:spcBef>
                <a:spcPts val="0"/>
              </a:spcBef>
              <a:spcAft>
                <a:spcPts val="0"/>
              </a:spcAft>
              <a:buFont typeface="Symbol" panose="05050102010706020507" pitchFamily="18" charset="2"/>
              <a:buChar char=""/>
            </a:pPr>
            <a:r>
              <a:rPr lang="en-US" sz="1300" dirty="0">
                <a:solidFill>
                  <a:schemeClr val="tx1"/>
                </a:solidFill>
                <a:effectLst/>
                <a:ea typeface="Calibri" panose="020F0502020204030204" pitchFamily="34" charset="0"/>
                <a:cs typeface="Times New Roman" panose="02020603050405020304" pitchFamily="18" charset="0"/>
              </a:rPr>
              <a:t>Applies to both plea agreements &amp; trials.</a:t>
            </a:r>
          </a:p>
          <a:p>
            <a:pPr marL="342900" marR="0" lvl="0" indent="-342900" fontAlgn="base">
              <a:lnSpc>
                <a:spcPct val="107000"/>
              </a:lnSpc>
              <a:spcBef>
                <a:spcPts val="0"/>
              </a:spcBef>
              <a:spcAft>
                <a:spcPts val="0"/>
              </a:spcAft>
              <a:buFont typeface="Symbol" panose="05050102010706020507" pitchFamily="18" charset="2"/>
              <a:buChar char=""/>
            </a:pPr>
            <a:r>
              <a:rPr lang="en-US" sz="1300" dirty="0">
                <a:solidFill>
                  <a:schemeClr val="tx1"/>
                </a:solidFill>
                <a:effectLst/>
                <a:ea typeface="Calibri" panose="020F0502020204030204" pitchFamily="34" charset="0"/>
                <a:cs typeface="Times New Roman" panose="02020603050405020304" pitchFamily="18" charset="0"/>
              </a:rPr>
              <a:t>Courts have authority to recall a sentence and resentence a person if  “it is in the interests of justice” and where “a person demonstrated exceptionally meritorious conduct in prison.” </a:t>
            </a:r>
          </a:p>
          <a:p>
            <a:pPr marL="0" marR="0" lvl="0" indent="0" fontAlgn="base">
              <a:lnSpc>
                <a:spcPct val="107000"/>
              </a:lnSpc>
              <a:spcBef>
                <a:spcPts val="0"/>
              </a:spcBef>
              <a:spcAft>
                <a:spcPts val="0"/>
              </a:spcAft>
              <a:buNone/>
            </a:pPr>
            <a:endParaRPr lang="en-US" sz="1300" dirty="0">
              <a:solidFill>
                <a:schemeClr val="tx1"/>
              </a:solidFill>
              <a:effectLst/>
              <a:ea typeface="Calibri" panose="020F0502020204030204" pitchFamily="34" charset="0"/>
              <a:cs typeface="Times New Roman" panose="02020603050405020304" pitchFamily="18" charset="0"/>
            </a:endParaRPr>
          </a:p>
          <a:p>
            <a:pPr marL="0" marR="0" lvl="0" indent="0" fontAlgn="base">
              <a:lnSpc>
                <a:spcPct val="107000"/>
              </a:lnSpc>
              <a:spcBef>
                <a:spcPts val="0"/>
              </a:spcBef>
              <a:spcAft>
                <a:spcPts val="0"/>
              </a:spcAft>
              <a:buNone/>
            </a:pPr>
            <a:r>
              <a:rPr lang="en-US" sz="1300" dirty="0">
                <a:solidFill>
                  <a:schemeClr val="tx1"/>
                </a:solidFill>
                <a:effectLst/>
                <a:ea typeface="Calibri" panose="020F0502020204030204" pitchFamily="34" charset="0"/>
                <a:cs typeface="Times New Roman" panose="02020603050405020304" pitchFamily="18" charset="0"/>
              </a:rPr>
              <a:t>DEFINING “INTERESTS OF JUSTICE:” </a:t>
            </a:r>
          </a:p>
          <a:p>
            <a:pPr marL="1143000" marR="0" fontAlgn="base">
              <a:lnSpc>
                <a:spcPct val="107000"/>
              </a:lnSpc>
              <a:spcBef>
                <a:spcPts val="0"/>
              </a:spcBef>
              <a:spcAft>
                <a:spcPts val="0"/>
              </a:spcAft>
            </a:pPr>
            <a:r>
              <a:rPr lang="en-US" sz="1300" dirty="0">
                <a:solidFill>
                  <a:schemeClr val="tx1"/>
                </a:solidFill>
                <a:effectLst/>
                <a:ea typeface="Times New Roman" panose="02020603050405020304" pitchFamily="18" charset="0"/>
                <a:cs typeface="Times New Roman" panose="02020603050405020304" pitchFamily="18" charset="0"/>
              </a:rPr>
              <a:t> </a:t>
            </a:r>
            <a:endParaRPr lang="en-US" sz="1300" dirty="0">
              <a:solidFill>
                <a:schemeClr val="tx1"/>
              </a:solidFill>
              <a:effectLst/>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300" dirty="0">
                <a:solidFill>
                  <a:schemeClr val="tx1"/>
                </a:solidFill>
                <a:effectLst/>
                <a:ea typeface="Calibri" panose="020F0502020204030204" pitchFamily="34" charset="0"/>
                <a:cs typeface="Times New Roman" panose="02020603050405020304" pitchFamily="18" charset="0"/>
              </a:rPr>
              <a:t>An inmate shall be eligible for consideration pursuant to subsection (a)(2) if their sentence, as reflected in the Abstract of Judgment, </a:t>
            </a:r>
            <a:r>
              <a:rPr lang="en-US" sz="1300" b="1" dirty="0">
                <a:solidFill>
                  <a:schemeClr val="tx1"/>
                </a:solidFill>
                <a:effectLst/>
                <a:ea typeface="Calibri" panose="020F0502020204030204" pitchFamily="34" charset="0"/>
                <a:cs typeface="Times New Roman" panose="02020603050405020304" pitchFamily="18" charset="0"/>
              </a:rPr>
              <a:t>contradicts applicable sentencing laws at the time of their sentencing hearing or subsequent decisional law suggesting the substantial likelihood of a sentencing error</a:t>
            </a:r>
            <a:r>
              <a:rPr lang="en-US" sz="1300" dirty="0">
                <a:solidFill>
                  <a:schemeClr val="tx1"/>
                </a:solidFill>
                <a:effectLst/>
                <a:ea typeface="Calibri" panose="020F0502020204030204" pitchFamily="34" charset="0"/>
                <a:cs typeface="Times New Roman" panose="02020603050405020304" pitchFamily="18" charset="0"/>
              </a:rPr>
              <a:t>.</a:t>
            </a:r>
          </a:p>
          <a:p>
            <a:pPr marL="342900" marR="0" lvl="0" indent="-342900" fontAlgn="base">
              <a:lnSpc>
                <a:spcPct val="107000"/>
              </a:lnSpc>
              <a:spcBef>
                <a:spcPts val="0"/>
              </a:spcBef>
              <a:spcAft>
                <a:spcPts val="0"/>
              </a:spcAft>
              <a:buFont typeface="Symbol" panose="05050102010706020507" pitchFamily="18" charset="2"/>
              <a:buChar char=""/>
            </a:pPr>
            <a:r>
              <a:rPr lang="en-US" sz="1300" dirty="0">
                <a:solidFill>
                  <a:schemeClr val="tx1"/>
                </a:solidFill>
                <a:effectLst/>
                <a:ea typeface="Calibri" panose="020F0502020204030204" pitchFamily="34" charset="0"/>
                <a:cs typeface="Times New Roman" panose="02020603050405020304" pitchFamily="18" charset="0"/>
              </a:rPr>
              <a:t>If the applicable sentencing laws at the time of their sentencing hearing are </a:t>
            </a:r>
            <a:r>
              <a:rPr lang="en-US" sz="1300" b="1" dirty="0">
                <a:solidFill>
                  <a:schemeClr val="tx1"/>
                </a:solidFill>
                <a:effectLst/>
                <a:ea typeface="Calibri" panose="020F0502020204030204" pitchFamily="34" charset="0"/>
                <a:cs typeface="Times New Roman" panose="02020603050405020304" pitchFamily="18" charset="0"/>
              </a:rPr>
              <a:t>subsequently changed due to new statutory or case law authority with statewide application</a:t>
            </a:r>
            <a:r>
              <a:rPr lang="en-US" sz="1300" dirty="0">
                <a:solidFill>
                  <a:schemeClr val="tx1"/>
                </a:solidFill>
                <a:effectLst/>
                <a:ea typeface="Calibri" panose="020F0502020204030204" pitchFamily="34" charset="0"/>
                <a:cs typeface="Times New Roman" panose="02020603050405020304" pitchFamily="18" charset="0"/>
              </a:rPr>
              <a:t>. </a:t>
            </a:r>
          </a:p>
          <a:p>
            <a:pPr marL="342900" marR="0" lvl="0" indent="-342900" fontAlgn="base">
              <a:lnSpc>
                <a:spcPct val="107000"/>
              </a:lnSpc>
              <a:spcBef>
                <a:spcPts val="0"/>
              </a:spcBef>
              <a:spcAft>
                <a:spcPts val="0"/>
              </a:spcAft>
              <a:buFont typeface="Symbol" panose="05050102010706020507" pitchFamily="18" charset="2"/>
              <a:buChar char=""/>
            </a:pPr>
            <a:r>
              <a:rPr lang="en-US" sz="1300" dirty="0">
                <a:solidFill>
                  <a:schemeClr val="tx1"/>
                </a:solidFill>
                <a:effectLst/>
                <a:ea typeface="Calibri" panose="020F0502020204030204" pitchFamily="34" charset="0"/>
                <a:cs typeface="Times New Roman" panose="02020603050405020304" pitchFamily="18" charset="0"/>
              </a:rPr>
              <a:t>“</a:t>
            </a:r>
            <a:r>
              <a:rPr lang="en-US" sz="1300" b="1" dirty="0">
                <a:solidFill>
                  <a:schemeClr val="tx1"/>
                </a:solidFill>
                <a:effectLst/>
                <a:ea typeface="Calibri" panose="020F0502020204030204" pitchFamily="34" charset="0"/>
                <a:cs typeface="Times New Roman" panose="02020603050405020304" pitchFamily="18" charset="0"/>
              </a:rPr>
              <a:t>So as to eliminate disparity of sentences and to promote uniformity </a:t>
            </a:r>
            <a:r>
              <a:rPr lang="en-US" sz="1300" dirty="0">
                <a:solidFill>
                  <a:schemeClr val="tx1"/>
                </a:solidFill>
                <a:effectLst/>
                <a:ea typeface="Calibri" panose="020F0502020204030204" pitchFamily="34" charset="0"/>
                <a:cs typeface="Times New Roman" panose="02020603050405020304" pitchFamily="18" charset="0"/>
              </a:rPr>
              <a:t>of sentencing.”</a:t>
            </a:r>
          </a:p>
          <a:p>
            <a:pPr marL="342900" marR="0" lvl="0" indent="-342900" fontAlgn="base">
              <a:lnSpc>
                <a:spcPct val="107000"/>
              </a:lnSpc>
              <a:spcBef>
                <a:spcPts val="0"/>
              </a:spcBef>
              <a:spcAft>
                <a:spcPts val="800"/>
              </a:spcAft>
              <a:buFont typeface="Symbol" panose="05050102010706020507" pitchFamily="18" charset="2"/>
              <a:buChar char=""/>
            </a:pPr>
            <a:r>
              <a:rPr lang="en-US" sz="1300" dirty="0">
                <a:solidFill>
                  <a:schemeClr val="tx1"/>
                </a:solidFill>
                <a:effectLst/>
                <a:ea typeface="Calibri" panose="020F0502020204030204" pitchFamily="34" charset="0"/>
                <a:cs typeface="Times New Roman" panose="02020603050405020304" pitchFamily="18" charset="0"/>
              </a:rPr>
              <a:t>“The court </a:t>
            </a:r>
            <a:r>
              <a:rPr lang="en-US" sz="1300" b="1" dirty="0">
                <a:solidFill>
                  <a:schemeClr val="tx1"/>
                </a:solidFill>
                <a:effectLst/>
                <a:ea typeface="Calibri" panose="020F0502020204030204" pitchFamily="34" charset="0"/>
                <a:cs typeface="Times New Roman" panose="02020603050405020304" pitchFamily="18" charset="0"/>
              </a:rPr>
              <a:t>may consider postconviction factors</a:t>
            </a:r>
            <a:r>
              <a:rPr lang="en-US" sz="1300" dirty="0">
                <a:solidFill>
                  <a:schemeClr val="tx1"/>
                </a:solidFill>
                <a:effectLst/>
                <a:ea typeface="Calibri" panose="020F0502020204030204" pitchFamily="34" charset="0"/>
                <a:cs typeface="Times New Roman" panose="02020603050405020304" pitchFamily="18" charset="0"/>
              </a:rPr>
              <a:t>, including, but not limited to, the </a:t>
            </a:r>
            <a:r>
              <a:rPr lang="en-US" sz="1300" b="1" dirty="0">
                <a:solidFill>
                  <a:schemeClr val="tx1"/>
                </a:solidFill>
                <a:effectLst/>
                <a:ea typeface="Calibri" panose="020F0502020204030204" pitchFamily="34" charset="0"/>
                <a:cs typeface="Times New Roman" panose="02020603050405020304" pitchFamily="18" charset="0"/>
              </a:rPr>
              <a:t>inmate’s disciplinary record</a:t>
            </a:r>
            <a:r>
              <a:rPr lang="en-US" sz="1300" dirty="0">
                <a:solidFill>
                  <a:schemeClr val="tx1"/>
                </a:solidFill>
                <a:effectLst/>
                <a:ea typeface="Calibri" panose="020F0502020204030204" pitchFamily="34" charset="0"/>
                <a:cs typeface="Times New Roman" panose="02020603050405020304" pitchFamily="18" charset="0"/>
              </a:rPr>
              <a:t> </a:t>
            </a:r>
            <a:r>
              <a:rPr lang="en-US" sz="1300" b="1" dirty="0">
                <a:solidFill>
                  <a:schemeClr val="tx1"/>
                </a:solidFill>
                <a:effectLst/>
                <a:ea typeface="Calibri" panose="020F0502020204030204" pitchFamily="34" charset="0"/>
                <a:cs typeface="Times New Roman" panose="02020603050405020304" pitchFamily="18" charset="0"/>
              </a:rPr>
              <a:t>and record of rehabilitation</a:t>
            </a:r>
            <a:r>
              <a:rPr lang="en-US" sz="1300" dirty="0">
                <a:solidFill>
                  <a:schemeClr val="tx1"/>
                </a:solidFill>
                <a:effectLst/>
                <a:ea typeface="Calibri" panose="020F0502020204030204" pitchFamily="34" charset="0"/>
                <a:cs typeface="Times New Roman" panose="02020603050405020304" pitchFamily="18" charset="0"/>
              </a:rPr>
              <a:t> while incarcerated, evidence that reflects whether </a:t>
            </a:r>
            <a:r>
              <a:rPr lang="en-US" sz="1300" b="1" dirty="0">
                <a:solidFill>
                  <a:schemeClr val="tx1"/>
                </a:solidFill>
                <a:effectLst/>
                <a:ea typeface="Calibri" panose="020F0502020204030204" pitchFamily="34" charset="0"/>
                <a:cs typeface="Times New Roman" panose="02020603050405020304" pitchFamily="18" charset="0"/>
              </a:rPr>
              <a:t>age, time served, and diminished physical condition</a:t>
            </a:r>
            <a:r>
              <a:rPr lang="en-US" sz="1300" dirty="0">
                <a:solidFill>
                  <a:schemeClr val="tx1"/>
                </a:solidFill>
                <a:effectLst/>
                <a:ea typeface="Calibri" panose="020F0502020204030204" pitchFamily="34" charset="0"/>
                <a:cs typeface="Times New Roman" panose="02020603050405020304" pitchFamily="18" charset="0"/>
              </a:rPr>
              <a:t>, if any, have reduced the inmate’s </a:t>
            </a:r>
            <a:r>
              <a:rPr lang="en-US" sz="1300" b="1" dirty="0">
                <a:solidFill>
                  <a:schemeClr val="tx1"/>
                </a:solidFill>
                <a:effectLst/>
                <a:ea typeface="Calibri" panose="020F0502020204030204" pitchFamily="34" charset="0"/>
                <a:cs typeface="Times New Roman" panose="02020603050405020304" pitchFamily="18" charset="0"/>
              </a:rPr>
              <a:t>risk for future violence</a:t>
            </a:r>
            <a:r>
              <a:rPr lang="en-US" sz="1300" dirty="0">
                <a:solidFill>
                  <a:schemeClr val="tx1"/>
                </a:solidFill>
                <a:effectLst/>
                <a:ea typeface="Calibri" panose="020F0502020204030204" pitchFamily="34" charset="0"/>
                <a:cs typeface="Times New Roman" panose="02020603050405020304" pitchFamily="18" charset="0"/>
              </a:rPr>
              <a:t>, and evidence that reflects that circumstances have changed since the inmate’s original sentencing so that the inmate’s continued incarceration is no longer in the interest of justice. Credit shall be given for time served.”</a:t>
            </a:r>
          </a:p>
          <a:p>
            <a:endParaRPr lang="en-US" dirty="0"/>
          </a:p>
        </p:txBody>
      </p:sp>
    </p:spTree>
    <p:extLst>
      <p:ext uri="{BB962C8B-B14F-4D97-AF65-F5344CB8AC3E}">
        <p14:creationId xmlns:p14="http://schemas.microsoft.com/office/powerpoint/2010/main" val="1604196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A106E36-6541-449D-98DD-56D67749F75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503" r="25727" b="-1"/>
          <a:stretch/>
        </p:blipFill>
        <p:spPr>
          <a:xfrm>
            <a:off x="20" y="10"/>
            <a:ext cx="6305530" cy="6721465"/>
          </a:xfrm>
          <a:prstGeom prst="rect">
            <a:avLst/>
          </a:prstGeom>
          <a:noFill/>
        </p:spPr>
      </p:pic>
      <p:sp>
        <p:nvSpPr>
          <p:cNvPr id="15" name="Title 2">
            <a:extLst>
              <a:ext uri="{FF2B5EF4-FFF2-40B4-BE49-F238E27FC236}">
                <a16:creationId xmlns:a16="http://schemas.microsoft.com/office/drawing/2014/main" id="{4F4E25B4-137B-4B61-B6C7-FA2B4C9AD500}"/>
              </a:ext>
            </a:extLst>
          </p:cNvPr>
          <p:cNvSpPr>
            <a:spLocks noGrp="1"/>
          </p:cNvSpPr>
          <p:nvPr>
            <p:ph type="title"/>
          </p:nvPr>
        </p:nvSpPr>
        <p:spPr>
          <a:xfrm>
            <a:off x="6485642" y="303301"/>
            <a:ext cx="5580668" cy="1449216"/>
          </a:xfrm>
        </p:spPr>
        <p:txBody>
          <a:bodyPr/>
          <a:lstStyle/>
          <a:p>
            <a:r>
              <a:rPr lang="en-US" dirty="0"/>
              <a:t>PC 11709(d)(1) Recall of Sentence</a:t>
            </a:r>
          </a:p>
        </p:txBody>
      </p:sp>
      <p:sp>
        <p:nvSpPr>
          <p:cNvPr id="3" name="Content Placeholder 2">
            <a:extLst>
              <a:ext uri="{FF2B5EF4-FFF2-40B4-BE49-F238E27FC236}">
                <a16:creationId xmlns:a16="http://schemas.microsoft.com/office/drawing/2014/main" id="{F7B5F3B1-AFA5-427F-9C11-707E3D925C15}"/>
              </a:ext>
            </a:extLst>
          </p:cNvPr>
          <p:cNvSpPr>
            <a:spLocks noGrp="1"/>
          </p:cNvSpPr>
          <p:nvPr>
            <p:ph idx="1"/>
          </p:nvPr>
        </p:nvSpPr>
        <p:spPr>
          <a:xfrm>
            <a:off x="6554279" y="1881327"/>
            <a:ext cx="4695826" cy="4351338"/>
          </a:xfrm>
        </p:spPr>
        <p:txBody>
          <a:bodyPr>
            <a:normAutofit/>
          </a:bodyPr>
          <a:lstStyle/>
          <a:p>
            <a:pPr marL="0" marR="0" indent="0">
              <a:spcBef>
                <a:spcPts val="0"/>
              </a:spcBef>
              <a:spcAft>
                <a:spcPts val="800"/>
              </a:spcAft>
              <a:buNone/>
            </a:pPr>
            <a:r>
              <a:rPr lang="en-US" sz="1600" b="1" dirty="0">
                <a:solidFill>
                  <a:schemeClr val="tx1"/>
                </a:solidFill>
                <a:effectLst/>
              </a:rPr>
              <a:t>PC 11709(d)(1): RECALL OF SENTENCE</a:t>
            </a:r>
            <a:endParaRPr lang="en-US" sz="1600" b="1" dirty="0">
              <a:solidFill>
                <a:schemeClr val="tx1"/>
              </a:solidFill>
            </a:endParaRPr>
          </a:p>
          <a:p>
            <a:pPr marL="0" marR="0" indent="0">
              <a:spcBef>
                <a:spcPts val="0"/>
              </a:spcBef>
              <a:spcAft>
                <a:spcPts val="800"/>
              </a:spcAft>
              <a:buNone/>
            </a:pPr>
            <a:r>
              <a:rPr lang="en-US" sz="1600" dirty="0">
                <a:solidFill>
                  <a:schemeClr val="tx1"/>
                </a:solidFill>
                <a:effectLst/>
              </a:rPr>
              <a:t>IF past sentence is INCONSISTENT with new policy on:</a:t>
            </a:r>
          </a:p>
          <a:p>
            <a:pPr marL="342900" marR="0" lvl="0" indent="-342900">
              <a:spcBef>
                <a:spcPts val="0"/>
              </a:spcBef>
              <a:spcAft>
                <a:spcPts val="0"/>
              </a:spcAft>
              <a:buFont typeface="Symbol" panose="05050102010706020507" pitchFamily="18" charset="2"/>
              <a:buChar char=""/>
            </a:pPr>
            <a:r>
              <a:rPr lang="en-US" sz="1600" dirty="0">
                <a:solidFill>
                  <a:schemeClr val="tx1"/>
                </a:solidFill>
                <a:effectLst/>
              </a:rPr>
              <a:t>Enhancements.</a:t>
            </a:r>
          </a:p>
          <a:p>
            <a:pPr marL="342900" marR="0" lvl="0" indent="-342900">
              <a:spcBef>
                <a:spcPts val="0"/>
              </a:spcBef>
              <a:spcAft>
                <a:spcPts val="0"/>
              </a:spcAft>
              <a:buFont typeface="Symbol" panose="05050102010706020507" pitchFamily="18" charset="2"/>
              <a:buChar char=""/>
            </a:pPr>
            <a:r>
              <a:rPr lang="en-US" sz="1600" dirty="0">
                <a:solidFill>
                  <a:schemeClr val="tx1"/>
                </a:solidFill>
                <a:effectLst/>
              </a:rPr>
              <a:t>Special Circumstances.</a:t>
            </a:r>
            <a:endParaRPr lang="en-US" sz="1600" dirty="0">
              <a:solidFill>
                <a:schemeClr val="tx1"/>
              </a:solidFill>
            </a:endParaRPr>
          </a:p>
          <a:p>
            <a:pPr marL="0" marR="0" lvl="0" indent="0">
              <a:spcBef>
                <a:spcPts val="0"/>
              </a:spcBef>
              <a:spcAft>
                <a:spcPts val="0"/>
              </a:spcAft>
              <a:buNone/>
            </a:pPr>
            <a:endParaRPr lang="en-US" sz="1600" b="1" dirty="0">
              <a:solidFill>
                <a:schemeClr val="tx1"/>
              </a:solidFill>
              <a:effectLst/>
            </a:endParaRPr>
          </a:p>
          <a:p>
            <a:pPr marL="0" marR="0" lvl="0" indent="0">
              <a:spcBef>
                <a:spcPts val="0"/>
              </a:spcBef>
              <a:spcAft>
                <a:spcPts val="0"/>
              </a:spcAft>
              <a:buNone/>
            </a:pPr>
            <a:r>
              <a:rPr lang="en-US" sz="1600" b="1" dirty="0">
                <a:solidFill>
                  <a:schemeClr val="tx1"/>
                </a:solidFill>
                <a:effectLst/>
              </a:rPr>
              <a:t>DA will initiate PETITIONS FOR RECALL:</a:t>
            </a:r>
            <a:endParaRPr lang="en-US" sz="1600" dirty="0">
              <a:solidFill>
                <a:schemeClr val="tx1"/>
              </a:solidFill>
              <a:effectLst/>
            </a:endParaRPr>
          </a:p>
          <a:p>
            <a:pPr marL="685800" marR="0">
              <a:spcBef>
                <a:spcPts val="0"/>
              </a:spcBef>
              <a:spcAft>
                <a:spcPts val="800"/>
              </a:spcAft>
            </a:pPr>
            <a:r>
              <a:rPr lang="en-US" sz="1600" dirty="0">
                <a:solidFill>
                  <a:schemeClr val="tx1"/>
                </a:solidFill>
                <a:effectLst/>
              </a:rPr>
              <a:t>PRIORTY Given to SIX categories but “ultimate goal to remediate every sentence” per policy:</a:t>
            </a:r>
          </a:p>
          <a:p>
            <a:pPr marL="342900" marR="0" lvl="0" indent="-342900">
              <a:spcBef>
                <a:spcPts val="0"/>
              </a:spcBef>
              <a:spcAft>
                <a:spcPts val="0"/>
              </a:spcAft>
              <a:buFont typeface="Symbol" panose="05050102010706020507" pitchFamily="18" charset="2"/>
              <a:buChar char=""/>
            </a:pPr>
            <a:r>
              <a:rPr lang="en-US" sz="1600" dirty="0">
                <a:solidFill>
                  <a:schemeClr val="tx1"/>
                </a:solidFill>
                <a:effectLst/>
              </a:rPr>
              <a:t>Served 15 years or more.</a:t>
            </a:r>
          </a:p>
          <a:p>
            <a:pPr marL="342900" marR="0" lvl="0" indent="-342900">
              <a:spcBef>
                <a:spcPts val="0"/>
              </a:spcBef>
              <a:spcAft>
                <a:spcPts val="0"/>
              </a:spcAft>
              <a:buFont typeface="Symbol" panose="05050102010706020507" pitchFamily="18" charset="2"/>
              <a:buChar char=""/>
            </a:pPr>
            <a:r>
              <a:rPr lang="en-US" sz="1600" dirty="0">
                <a:solidFill>
                  <a:schemeClr val="tx1"/>
                </a:solidFill>
                <a:effectLst/>
              </a:rPr>
              <a:t>60 or older.</a:t>
            </a:r>
          </a:p>
          <a:p>
            <a:pPr marL="342900" marR="0" lvl="0" indent="-342900">
              <a:spcBef>
                <a:spcPts val="0"/>
              </a:spcBef>
              <a:spcAft>
                <a:spcPts val="0"/>
              </a:spcAft>
              <a:buFont typeface="Symbol" panose="05050102010706020507" pitchFamily="18" charset="2"/>
              <a:buChar char=""/>
            </a:pPr>
            <a:r>
              <a:rPr lang="en-US" sz="1600" dirty="0">
                <a:solidFill>
                  <a:schemeClr val="tx1"/>
                </a:solidFill>
                <a:effectLst/>
              </a:rPr>
              <a:t>Co-morbidity for COVID (3 or higher Covid Score).</a:t>
            </a:r>
          </a:p>
          <a:p>
            <a:pPr marL="342900" marR="0" lvl="0" indent="-342900">
              <a:spcBef>
                <a:spcPts val="0"/>
              </a:spcBef>
              <a:spcAft>
                <a:spcPts val="0"/>
              </a:spcAft>
              <a:buFont typeface="Symbol" panose="05050102010706020507" pitchFamily="18" charset="2"/>
              <a:buChar char=""/>
            </a:pPr>
            <a:r>
              <a:rPr lang="en-US" sz="1600" dirty="0">
                <a:solidFill>
                  <a:schemeClr val="tx1"/>
                </a:solidFill>
                <a:effectLst/>
              </a:rPr>
              <a:t>Recommended for recall by CDCR/BPH.</a:t>
            </a:r>
          </a:p>
          <a:p>
            <a:pPr marL="342900" marR="0" lvl="0" indent="-342900">
              <a:spcBef>
                <a:spcPts val="0"/>
              </a:spcBef>
              <a:spcAft>
                <a:spcPts val="0"/>
              </a:spcAft>
              <a:buFont typeface="Symbol" panose="05050102010706020507" pitchFamily="18" charset="2"/>
              <a:buChar char=""/>
            </a:pPr>
            <a:r>
              <a:rPr lang="en-US" sz="1600" dirty="0">
                <a:solidFill>
                  <a:schemeClr val="tx1"/>
                </a:solidFill>
                <a:effectLst/>
              </a:rPr>
              <a:t>“Criminalized survivors” aka “battered woman”</a:t>
            </a:r>
          </a:p>
          <a:p>
            <a:pPr marL="342900" marR="0" lvl="0" indent="-342900">
              <a:spcBef>
                <a:spcPts val="0"/>
              </a:spcBef>
              <a:spcAft>
                <a:spcPts val="800"/>
              </a:spcAft>
              <a:buFont typeface="Symbol" panose="05050102010706020507" pitchFamily="18" charset="2"/>
              <a:buChar char=""/>
            </a:pPr>
            <a:r>
              <a:rPr lang="en-US" sz="1600" dirty="0">
                <a:solidFill>
                  <a:schemeClr val="tx1"/>
                </a:solidFill>
                <a:effectLst/>
              </a:rPr>
              <a:t>17 or younger at time of crime, prosecuted as adult.</a:t>
            </a:r>
          </a:p>
        </p:txBody>
      </p:sp>
    </p:spTree>
    <p:extLst>
      <p:ext uri="{BB962C8B-B14F-4D97-AF65-F5344CB8AC3E}">
        <p14:creationId xmlns:p14="http://schemas.microsoft.com/office/powerpoint/2010/main" val="1843764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9FE320B-1865-4D53-B3C1-54C9587872F8}"/>
              </a:ext>
            </a:extLst>
          </p:cNvPr>
          <p:cNvSpPr>
            <a:spLocks noGrp="1"/>
          </p:cNvSpPr>
          <p:nvPr>
            <p:ph type="title"/>
          </p:nvPr>
        </p:nvSpPr>
        <p:spPr>
          <a:xfrm>
            <a:off x="838200" y="476970"/>
            <a:ext cx="10242665" cy="956773"/>
          </a:xfrm>
        </p:spPr>
        <p:txBody>
          <a:bodyPr/>
          <a:lstStyle/>
          <a:p>
            <a:r>
              <a:rPr lang="en-US" sz="2400" b="1" dirty="0">
                <a:effectLst/>
                <a:ea typeface="Calibri" panose="020F0502020204030204" pitchFamily="34" charset="0"/>
                <a:cs typeface="Calibri" panose="020F0502020204030204" pitchFamily="34" charset="0"/>
              </a:rPr>
              <a:t>“What you did/doing in prison matters, a lot – rather than just record of conviction/crime.”</a:t>
            </a:r>
            <a:endParaRPr lang="en-US" sz="2400" dirty="0"/>
          </a:p>
        </p:txBody>
      </p:sp>
      <p:sp>
        <p:nvSpPr>
          <p:cNvPr id="3" name="Content Placeholder 2">
            <a:extLst>
              <a:ext uri="{FF2B5EF4-FFF2-40B4-BE49-F238E27FC236}">
                <a16:creationId xmlns:a16="http://schemas.microsoft.com/office/drawing/2014/main" id="{F7B5F3B1-AFA5-427F-9C11-707E3D925C15}"/>
              </a:ext>
            </a:extLst>
          </p:cNvPr>
          <p:cNvSpPr>
            <a:spLocks noGrp="1"/>
          </p:cNvSpPr>
          <p:nvPr>
            <p:ph idx="1"/>
          </p:nvPr>
        </p:nvSpPr>
        <p:spPr>
          <a:xfrm>
            <a:off x="838200" y="2029692"/>
            <a:ext cx="6273800" cy="4351338"/>
          </a:xfrm>
        </p:spPr>
        <p:txBody>
          <a:bodyPr>
            <a:normAutofit/>
          </a:bodyPr>
          <a:lstStyle/>
          <a:p>
            <a:pPr marL="0" indent="0">
              <a:lnSpc>
                <a:spcPct val="107000"/>
              </a:lnSpc>
              <a:spcBef>
                <a:spcPts val="0"/>
              </a:spcBef>
              <a:buNone/>
            </a:pPr>
            <a:r>
              <a:rPr lang="en-US" dirty="0">
                <a:solidFill>
                  <a:schemeClr val="tx1"/>
                </a:solidFill>
                <a:effectLst/>
                <a:ea typeface="Calibri" panose="020F0502020204030204" pitchFamily="34" charset="0"/>
                <a:cs typeface="Calibri" panose="020F0502020204030204" pitchFamily="34" charset="0"/>
              </a:rPr>
              <a:t>LA DA will be SPONSORING Petitions for Recall of Sentence and </a:t>
            </a:r>
            <a:r>
              <a:rPr lang="en-US" b="1" dirty="0">
                <a:solidFill>
                  <a:schemeClr val="tx1"/>
                </a:solidFill>
                <a:effectLst/>
                <a:ea typeface="Calibri" panose="020F0502020204030204" pitchFamily="34" charset="0"/>
                <a:cs typeface="Calibri" panose="020F0502020204030204" pitchFamily="34" charset="0"/>
              </a:rPr>
              <a:t>“shall assist”</a:t>
            </a:r>
            <a:r>
              <a:rPr lang="en-US" dirty="0">
                <a:solidFill>
                  <a:schemeClr val="tx1"/>
                </a:solidFill>
                <a:effectLst/>
                <a:ea typeface="Calibri" panose="020F0502020204030204" pitchFamily="34" charset="0"/>
                <a:cs typeface="Calibri" panose="020F0502020204030204" pitchFamily="34" charset="0"/>
              </a:rPr>
              <a:t> the sentencing court in </a:t>
            </a:r>
            <a:r>
              <a:rPr lang="en-US" b="1" dirty="0">
                <a:solidFill>
                  <a:schemeClr val="tx1"/>
                </a:solidFill>
                <a:effectLst/>
                <a:ea typeface="Calibri" panose="020F0502020204030204" pitchFamily="34" charset="0"/>
                <a:cs typeface="Calibri" panose="020F0502020204030204" pitchFamily="34" charset="0"/>
              </a:rPr>
              <a:t>presentation of mitigation evidence</a:t>
            </a:r>
            <a:r>
              <a:rPr lang="en-US" dirty="0">
                <a:solidFill>
                  <a:schemeClr val="tx1"/>
                </a:solidFill>
                <a:effectLst/>
                <a:ea typeface="Calibri" panose="020F0502020204030204" pitchFamily="34" charset="0"/>
                <a:cs typeface="Calibri" panose="020F0502020204030204" pitchFamily="34" charset="0"/>
              </a:rPr>
              <a:t> including:</a:t>
            </a:r>
          </a:p>
          <a:p>
            <a:pPr marL="0" indent="0">
              <a:lnSpc>
                <a:spcPct val="107000"/>
              </a:lnSpc>
              <a:spcBef>
                <a:spcPts val="0"/>
              </a:spcBef>
              <a:buNone/>
            </a:pPr>
            <a:endParaRPr lang="en-US" dirty="0">
              <a:solidFill>
                <a:schemeClr val="tx1"/>
              </a:solidFill>
              <a:effectLs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dirty="0">
                <a:solidFill>
                  <a:schemeClr val="tx1"/>
                </a:solidFill>
                <a:ea typeface="Calibri" panose="020F0502020204030204" pitchFamily="34" charset="0"/>
                <a:cs typeface="Calibri" panose="020F0502020204030204" pitchFamily="34" charset="0"/>
              </a:rPr>
              <a:t>a</a:t>
            </a:r>
            <a:r>
              <a:rPr lang="en-US" dirty="0">
                <a:solidFill>
                  <a:schemeClr val="tx1"/>
                </a:solidFill>
                <a:effectLst/>
                <a:ea typeface="Calibri" panose="020F0502020204030204" pitchFamily="34" charset="0"/>
                <a:cs typeface="Calibri" panose="020F0502020204030204" pitchFamily="34" charset="0"/>
              </a:rPr>
              <a:t>) CDCR disciplinary records.</a:t>
            </a:r>
            <a:endParaRPr lang="en-US" dirty="0">
              <a:solidFill>
                <a:schemeClr val="tx1"/>
              </a:solidFill>
              <a:effectLs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dirty="0">
                <a:solidFill>
                  <a:schemeClr val="tx1"/>
                </a:solidFill>
                <a:effectLst/>
                <a:ea typeface="Calibri" panose="020F0502020204030204" pitchFamily="34" charset="0"/>
                <a:cs typeface="Calibri" panose="020F0502020204030204" pitchFamily="34" charset="0"/>
              </a:rPr>
              <a:t>b) Record of rehabilitation.</a:t>
            </a:r>
            <a:endParaRPr lang="en-US" dirty="0">
              <a:solidFill>
                <a:schemeClr val="tx1"/>
              </a:solidFill>
              <a:effectLs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dirty="0">
                <a:solidFill>
                  <a:schemeClr val="tx1"/>
                </a:solidFill>
                <a:effectLst/>
                <a:ea typeface="Calibri" panose="020F0502020204030204" pitchFamily="34" charset="0"/>
                <a:cs typeface="Calibri" panose="020F0502020204030204" pitchFamily="34" charset="0"/>
              </a:rPr>
              <a:t>c) Age.</a:t>
            </a:r>
            <a:endParaRPr lang="en-US" dirty="0">
              <a:solidFill>
                <a:schemeClr val="tx1"/>
              </a:solidFill>
              <a:effectLs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dirty="0">
                <a:solidFill>
                  <a:schemeClr val="tx1"/>
                </a:solidFill>
                <a:ea typeface="Calibri" panose="020F0502020204030204" pitchFamily="34" charset="0"/>
                <a:cs typeface="Calibri" panose="020F0502020204030204" pitchFamily="34" charset="0"/>
              </a:rPr>
              <a:t>d) </a:t>
            </a:r>
            <a:r>
              <a:rPr lang="en-US" dirty="0">
                <a:solidFill>
                  <a:schemeClr val="tx1"/>
                </a:solidFill>
                <a:effectLst/>
                <a:ea typeface="Calibri" panose="020F0502020204030204" pitchFamily="34" charset="0"/>
                <a:cs typeface="Calibri" panose="020F0502020204030204" pitchFamily="34" charset="0"/>
              </a:rPr>
              <a:t>Time served.</a:t>
            </a:r>
            <a:endParaRPr lang="en-US" dirty="0">
              <a:solidFill>
                <a:schemeClr val="tx1"/>
              </a:solidFill>
              <a:effectLs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dirty="0">
                <a:solidFill>
                  <a:schemeClr val="tx1"/>
                </a:solidFill>
                <a:effectLst/>
                <a:ea typeface="Calibri" panose="020F0502020204030204" pitchFamily="34" charset="0"/>
                <a:cs typeface="Calibri" panose="020F0502020204030204" pitchFamily="34" charset="0"/>
              </a:rPr>
              <a:t>e) Elderly, health problems – diminished physical condition.</a:t>
            </a:r>
            <a:endParaRPr lang="en-US" dirty="0">
              <a:solidFill>
                <a:schemeClr val="tx1"/>
              </a:solidFill>
              <a:effectLs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dirty="0">
                <a:solidFill>
                  <a:schemeClr val="tx1"/>
                </a:solidFill>
                <a:effectLst/>
                <a:ea typeface="Calibri" panose="020F0502020204030204" pitchFamily="34" charset="0"/>
                <a:cs typeface="Calibri" panose="020F0502020204030204" pitchFamily="34" charset="0"/>
              </a:rPr>
              <a:t>f) “No longer interests of justice” – catch all phrase.</a:t>
            </a:r>
            <a:endParaRPr lang="en-US" dirty="0">
              <a:solidFill>
                <a:schemeClr val="tx1"/>
              </a:solidFill>
              <a:effectLst/>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US" dirty="0">
                <a:solidFill>
                  <a:schemeClr val="tx1"/>
                </a:solidFill>
                <a:effectLst/>
                <a:ea typeface="Calibri" panose="020F0502020204030204" pitchFamily="34" charset="0"/>
                <a:cs typeface="Calibri" panose="020F0502020204030204" pitchFamily="34" charset="0"/>
              </a:rPr>
              <a:t>g) Family or community support on release.</a:t>
            </a:r>
            <a:endParaRPr lang="en-US" dirty="0">
              <a:solidFill>
                <a:schemeClr val="tx1"/>
              </a:solidFill>
              <a:effectLst/>
              <a:ea typeface="Calibri" panose="020F0502020204030204" pitchFamily="34" charset="0"/>
              <a:cs typeface="Times New Roman" panose="02020603050405020304" pitchFamily="18" charset="0"/>
            </a:endParaRPr>
          </a:p>
        </p:txBody>
      </p:sp>
      <p:pic>
        <p:nvPicPr>
          <p:cNvPr id="9" name="Picture 8" descr="A group of people sitting at desks in a classroom&#10;&#10;Description automatically generated with medium confidence">
            <a:extLst>
              <a:ext uri="{FF2B5EF4-FFF2-40B4-BE49-F238E27FC236}">
                <a16:creationId xmlns:a16="http://schemas.microsoft.com/office/drawing/2014/main" id="{45767098-7837-42BB-A2E2-0A5D6789A0B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20932" y="2733775"/>
            <a:ext cx="4685122" cy="2790333"/>
          </a:xfrm>
          <a:prstGeom prst="rect">
            <a:avLst/>
          </a:prstGeom>
          <a:effectLst>
            <a:softEdge rad="635000"/>
          </a:effectLst>
        </p:spPr>
      </p:pic>
    </p:spTree>
    <p:extLst>
      <p:ext uri="{BB962C8B-B14F-4D97-AF65-F5344CB8AC3E}">
        <p14:creationId xmlns:p14="http://schemas.microsoft.com/office/powerpoint/2010/main" val="2156457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9FE320B-1865-4D53-B3C1-54C9587872F8}"/>
              </a:ext>
            </a:extLst>
          </p:cNvPr>
          <p:cNvSpPr>
            <a:spLocks noGrp="1"/>
          </p:cNvSpPr>
          <p:nvPr>
            <p:ph type="title"/>
          </p:nvPr>
        </p:nvSpPr>
        <p:spPr>
          <a:xfrm>
            <a:off x="6657975" y="264205"/>
            <a:ext cx="4695825" cy="833663"/>
          </a:xfrm>
        </p:spPr>
        <p:txBody>
          <a:bodyPr wrap="square" anchor="ctr">
            <a:normAutofit/>
          </a:bodyPr>
          <a:lstStyle/>
          <a:p>
            <a:pPr algn="ctr">
              <a:lnSpc>
                <a:spcPct val="90000"/>
              </a:lnSpc>
            </a:pPr>
            <a:r>
              <a:rPr lang="en-US" sz="2400" b="1" dirty="0">
                <a:effectLst/>
              </a:rPr>
              <a:t>Lifer Parole Hearings Before BPH</a:t>
            </a:r>
            <a:endParaRPr lang="en-US" sz="2400" dirty="0"/>
          </a:p>
        </p:txBody>
      </p:sp>
      <p:sp>
        <p:nvSpPr>
          <p:cNvPr id="3" name="Content Placeholder 2">
            <a:extLst>
              <a:ext uri="{FF2B5EF4-FFF2-40B4-BE49-F238E27FC236}">
                <a16:creationId xmlns:a16="http://schemas.microsoft.com/office/drawing/2014/main" id="{F7B5F3B1-AFA5-427F-9C11-707E3D925C15}"/>
              </a:ext>
            </a:extLst>
          </p:cNvPr>
          <p:cNvSpPr>
            <a:spLocks noGrp="1"/>
          </p:cNvSpPr>
          <p:nvPr>
            <p:ph idx="1"/>
          </p:nvPr>
        </p:nvSpPr>
        <p:spPr>
          <a:xfrm>
            <a:off x="6657975" y="1253331"/>
            <a:ext cx="4695826" cy="4351338"/>
          </a:xfrm>
        </p:spPr>
        <p:txBody>
          <a:bodyPr>
            <a:noAutofit/>
          </a:bodyPr>
          <a:lstStyle/>
          <a:p>
            <a:pPr marL="0" indent="0">
              <a:lnSpc>
                <a:spcPct val="107000"/>
              </a:lnSpc>
              <a:spcBef>
                <a:spcPts val="0"/>
              </a:spcBef>
              <a:buNone/>
            </a:pPr>
            <a:r>
              <a:rPr lang="en-US" sz="1600" dirty="0">
                <a:solidFill>
                  <a:schemeClr val="tx1"/>
                </a:solidFill>
                <a:effectLst/>
                <a:ea typeface="Calibri" panose="020F0502020204030204" pitchFamily="34" charset="0"/>
                <a:cs typeface="Calibri" panose="020F0502020204030204" pitchFamily="34" charset="0"/>
              </a:rPr>
              <a:t>Background (past vehement boiler – plate opposition):</a:t>
            </a:r>
          </a:p>
          <a:p>
            <a:pPr lvl="1">
              <a:lnSpc>
                <a:spcPct val="107000"/>
              </a:lnSpc>
              <a:spcBef>
                <a:spcPts val="0"/>
              </a:spcBef>
            </a:pPr>
            <a:r>
              <a:rPr lang="en-US" sz="1600" dirty="0">
                <a:solidFill>
                  <a:schemeClr val="tx1"/>
                </a:solidFill>
                <a:effectLst/>
                <a:ea typeface="Calibri" panose="020F0502020204030204" pitchFamily="34" charset="0"/>
                <a:cs typeface="Calibri" panose="020F0502020204030204" pitchFamily="34" charset="0"/>
              </a:rPr>
              <a:t>Delagarza, Farmer, Dahle.</a:t>
            </a:r>
            <a:endParaRPr lang="en-US" sz="1600" dirty="0">
              <a:solidFill>
                <a:schemeClr val="tx1"/>
              </a:solidFill>
              <a:effectLst/>
              <a:ea typeface="Calibri" panose="020F0502020204030204" pitchFamily="34" charset="0"/>
              <a:cs typeface="Times New Roman" panose="02020603050405020304" pitchFamily="18" charset="0"/>
            </a:endParaRPr>
          </a:p>
          <a:p>
            <a:pPr lvl="1">
              <a:lnSpc>
                <a:spcPct val="107000"/>
              </a:lnSpc>
              <a:spcBef>
                <a:spcPts val="0"/>
              </a:spcBef>
              <a:spcAft>
                <a:spcPts val="800"/>
              </a:spcAft>
            </a:pPr>
            <a:r>
              <a:rPr lang="en-US" sz="1600" dirty="0">
                <a:solidFill>
                  <a:schemeClr val="tx1"/>
                </a:solidFill>
                <a:effectLst/>
                <a:ea typeface="Calibri" panose="020F0502020204030204" pitchFamily="34" charset="0"/>
                <a:cs typeface="Calibri" panose="020F0502020204030204" pitchFamily="34" charset="0"/>
              </a:rPr>
              <a:t>Broken promises on law enforcement cooperation.</a:t>
            </a:r>
            <a:endParaRPr lang="en-US" sz="1600" dirty="0">
              <a:solidFill>
                <a:schemeClr val="tx1"/>
              </a:solidFill>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US" sz="1600" dirty="0">
                <a:solidFill>
                  <a:schemeClr val="tx1"/>
                </a:solidFill>
                <a:effectLst/>
                <a:ea typeface="Calibri" panose="020F0502020204030204" pitchFamily="34" charset="0"/>
                <a:cs typeface="Calibri" panose="020F0502020204030204" pitchFamily="34" charset="0"/>
              </a:rPr>
              <a:t>NEW CHANGES:</a:t>
            </a:r>
            <a:endParaRPr lang="en-US" sz="1600" dirty="0">
              <a:solidFill>
                <a:schemeClr val="tx1"/>
              </a:solidFill>
              <a:effectLst/>
              <a:ea typeface="Calibri" panose="020F0502020204030204" pitchFamily="34" charset="0"/>
              <a:cs typeface="Times New Roman" panose="02020603050405020304" pitchFamily="18" charset="0"/>
            </a:endParaRPr>
          </a:p>
          <a:p>
            <a:pPr lvl="1">
              <a:lnSpc>
                <a:spcPct val="107000"/>
              </a:lnSpc>
              <a:spcBef>
                <a:spcPts val="0"/>
              </a:spcBef>
            </a:pPr>
            <a:r>
              <a:rPr lang="en-US" sz="1600" dirty="0">
                <a:solidFill>
                  <a:schemeClr val="tx1"/>
                </a:solidFill>
                <a:effectLst/>
                <a:ea typeface="Calibri" panose="020F0502020204030204" pitchFamily="34" charset="0"/>
                <a:cs typeface="Calibri" panose="020F0502020204030204" pitchFamily="34" charset="0"/>
              </a:rPr>
              <a:t>Default is “we will NOT attend parole hearings” AND</a:t>
            </a:r>
            <a:r>
              <a:rPr lang="en-US" sz="1600" dirty="0">
                <a:solidFill>
                  <a:schemeClr val="tx1"/>
                </a:solidFill>
                <a:ea typeface="Calibri" panose="020F0502020204030204" pitchFamily="34" charset="0"/>
                <a:cs typeface="Times New Roman" panose="02020603050405020304" pitchFamily="18" charset="0"/>
              </a:rPr>
              <a:t> </a:t>
            </a:r>
            <a:r>
              <a:rPr lang="en-US" sz="1600" dirty="0">
                <a:solidFill>
                  <a:schemeClr val="tx1"/>
                </a:solidFill>
                <a:effectLst/>
                <a:ea typeface="Calibri" panose="020F0502020204030204" pitchFamily="34" charset="0"/>
                <a:cs typeface="Calibri" panose="020F0502020204030204" pitchFamily="34" charset="0"/>
              </a:rPr>
              <a:t>we “will SUPPORT IN WRITING” as long as met YEPD/MEPD or EPD, unless “high risk” in Comprehensive Risk Assessment (which presently lasts 3 years), and for “high risk” folks – DA will take “neutral” position.</a:t>
            </a:r>
            <a:endParaRPr lang="en-US" sz="1600" dirty="0">
              <a:solidFill>
                <a:schemeClr val="tx1"/>
              </a:solidFill>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600" dirty="0">
                <a:solidFill>
                  <a:schemeClr val="tx1"/>
                </a:solidFill>
                <a:effectLst/>
                <a:ea typeface="Calibri" panose="020F0502020204030204" pitchFamily="34" charset="0"/>
                <a:cs typeface="Calibri" panose="020F0502020204030204" pitchFamily="34" charset="0"/>
              </a:rPr>
              <a:t>EFFECT:</a:t>
            </a:r>
            <a:endParaRPr lang="en-US" sz="1600" dirty="0">
              <a:solidFill>
                <a:schemeClr val="tx1"/>
              </a:solidFill>
              <a:effectLst/>
              <a:ea typeface="Calibri" panose="020F0502020204030204" pitchFamily="34" charset="0"/>
              <a:cs typeface="Times New Roman" panose="02020603050405020304" pitchFamily="18" charset="0"/>
            </a:endParaRPr>
          </a:p>
          <a:p>
            <a:pPr lvl="1">
              <a:lnSpc>
                <a:spcPct val="107000"/>
              </a:lnSpc>
              <a:spcBef>
                <a:spcPts val="0"/>
              </a:spcBef>
            </a:pPr>
            <a:r>
              <a:rPr lang="en-US" sz="1600" dirty="0">
                <a:solidFill>
                  <a:schemeClr val="tx1"/>
                </a:solidFill>
                <a:effectLst/>
                <a:ea typeface="Calibri" panose="020F0502020204030204" pitchFamily="34" charset="0"/>
                <a:cs typeface="Calibri" panose="020F0502020204030204" pitchFamily="34" charset="0"/>
              </a:rPr>
              <a:t>May disincentivize VNOK opposition/participation, but VNOK’s still entitled to appear and or oppose.</a:t>
            </a:r>
            <a:endParaRPr lang="en-US" sz="1600" dirty="0">
              <a:solidFill>
                <a:schemeClr val="tx1"/>
              </a:solidFill>
              <a:effectLst/>
              <a:ea typeface="Calibri" panose="020F0502020204030204" pitchFamily="34" charset="0"/>
              <a:cs typeface="Times New Roman" panose="02020603050405020304" pitchFamily="18" charset="0"/>
            </a:endParaRPr>
          </a:p>
          <a:p>
            <a:pPr lvl="1">
              <a:lnSpc>
                <a:spcPct val="107000"/>
              </a:lnSpc>
              <a:spcBef>
                <a:spcPts val="0"/>
              </a:spcBef>
              <a:spcAft>
                <a:spcPts val="800"/>
              </a:spcAft>
            </a:pPr>
            <a:r>
              <a:rPr lang="en-US" sz="1600" dirty="0">
                <a:solidFill>
                  <a:schemeClr val="tx1"/>
                </a:solidFill>
                <a:effectLst/>
                <a:ea typeface="Calibri" panose="020F0502020204030204" pitchFamily="34" charset="0"/>
                <a:cs typeface="Calibri" panose="020F0502020204030204" pitchFamily="34" charset="0"/>
              </a:rPr>
              <a:t>BPH not likely to be markedly swayed but likely impact will be greater on Governor Review and or en banc.</a:t>
            </a:r>
            <a:endParaRPr lang="en-US" sz="1600" dirty="0">
              <a:solidFill>
                <a:schemeClr val="tx1"/>
              </a:solidFill>
              <a:effectLst/>
              <a:ea typeface="Calibri" panose="020F0502020204030204" pitchFamily="34" charset="0"/>
              <a:cs typeface="Times New Roman" panose="02020603050405020304" pitchFamily="18" charset="0"/>
            </a:endParaRPr>
          </a:p>
        </p:txBody>
      </p:sp>
      <p:pic>
        <p:nvPicPr>
          <p:cNvPr id="4100" name="Picture 4" descr="See the source image">
            <a:extLst>
              <a:ext uri="{FF2B5EF4-FFF2-40B4-BE49-F238E27FC236}">
                <a16:creationId xmlns:a16="http://schemas.microsoft.com/office/drawing/2014/main" id="{49C298F2-949E-45A5-9FFA-D51C9625B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83296"/>
            <a:ext cx="5715000" cy="3800475"/>
          </a:xfrm>
          <a:prstGeom prst="rect">
            <a:avLst/>
          </a:prstGeom>
          <a:noFill/>
          <a:effectLst>
            <a:glow rad="228600">
              <a:schemeClr val="tx1">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898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2</a:t>
            </a:fld>
            <a:endParaRPr lang="en-US" dirty="0"/>
          </a:p>
        </p:txBody>
      </p:sp>
      <p:graphicFrame>
        <p:nvGraphicFramePr>
          <p:cNvPr id="3" name="Content Placeholder 2" descr="List Content Placeholder">
            <a:extLst>
              <a:ext uri="{FF2B5EF4-FFF2-40B4-BE49-F238E27FC236}">
                <a16:creationId xmlns:a16="http://schemas.microsoft.com/office/drawing/2014/main" id="{00DD6853-7971-494B-A148-546DF3F15457}"/>
              </a:ext>
            </a:extLst>
          </p:cNvPr>
          <p:cNvGraphicFramePr>
            <a:graphicFrameLocks noGrp="1"/>
          </p:cNvGraphicFramePr>
          <p:nvPr>
            <p:ph idx="1"/>
            <p:extLst>
              <p:ext uri="{D42A27DB-BD31-4B8C-83A1-F6EECF244321}">
                <p14:modId xmlns:p14="http://schemas.microsoft.com/office/powerpoint/2010/main" val="3714261194"/>
              </p:ext>
            </p:extLst>
          </p:nvPr>
        </p:nvGraphicFramePr>
        <p:xfrm>
          <a:off x="-60323" y="-1"/>
          <a:ext cx="7960241" cy="6721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A75A447D-EB7F-4039-BE71-EAE88EB116EE}"/>
              </a:ext>
            </a:extLst>
          </p:cNvPr>
          <p:cNvSpPr>
            <a:spLocks noGrp="1"/>
          </p:cNvSpPr>
          <p:nvPr>
            <p:ph type="title"/>
          </p:nvPr>
        </p:nvSpPr>
        <p:spPr>
          <a:xfrm>
            <a:off x="7899918" y="0"/>
            <a:ext cx="4292082" cy="6721472"/>
          </a:xfrm>
          <a:gradFill>
            <a:gsLst>
              <a:gs pos="1000">
                <a:schemeClr val="tx1">
                  <a:lumMod val="85000"/>
                  <a:lumOff val="15000"/>
                </a:schemeClr>
              </a:gs>
              <a:gs pos="100000">
                <a:schemeClr val="accent2">
                  <a:lumMod val="50000"/>
                </a:schemeClr>
              </a:gs>
            </a:gsLst>
          </a:gradFill>
        </p:spPr>
        <p:txBody>
          <a:bodyPr/>
          <a:lstStyle/>
          <a:p>
            <a:pPr algn="ctr"/>
            <a:r>
              <a:rPr lang="en-US" dirty="0"/>
              <a:t>Overview</a:t>
            </a:r>
            <a:endParaRPr lang="en-US" dirty="0">
              <a:solidFill>
                <a:schemeClr val="bg1"/>
              </a:solidFill>
            </a:endParaRPr>
          </a:p>
        </p:txBody>
      </p:sp>
    </p:spTree>
    <p:extLst>
      <p:ext uri="{BB962C8B-B14F-4D97-AF65-F5344CB8AC3E}">
        <p14:creationId xmlns:p14="http://schemas.microsoft.com/office/powerpoint/2010/main" val="3089782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4F4E25B4-137B-4B61-B6C7-FA2B4C9AD500}"/>
              </a:ext>
            </a:extLst>
          </p:cNvPr>
          <p:cNvSpPr>
            <a:spLocks noGrp="1"/>
          </p:cNvSpPr>
          <p:nvPr>
            <p:ph type="title"/>
          </p:nvPr>
        </p:nvSpPr>
        <p:spPr>
          <a:xfrm>
            <a:off x="6657974" y="611077"/>
            <a:ext cx="5314067" cy="833663"/>
          </a:xfrm>
        </p:spPr>
        <p:txBody>
          <a:bodyPr/>
          <a:lstStyle/>
          <a:p>
            <a:pPr algn="ctr"/>
            <a:r>
              <a:rPr lang="en-US" dirty="0"/>
              <a:t>Youth and Children</a:t>
            </a:r>
          </a:p>
        </p:txBody>
      </p:sp>
      <p:sp>
        <p:nvSpPr>
          <p:cNvPr id="3" name="Content Placeholder 2">
            <a:extLst>
              <a:ext uri="{FF2B5EF4-FFF2-40B4-BE49-F238E27FC236}">
                <a16:creationId xmlns:a16="http://schemas.microsoft.com/office/drawing/2014/main" id="{F7B5F3B1-AFA5-427F-9C11-707E3D925C15}"/>
              </a:ext>
            </a:extLst>
          </p:cNvPr>
          <p:cNvSpPr>
            <a:spLocks noGrp="1"/>
          </p:cNvSpPr>
          <p:nvPr>
            <p:ph idx="1"/>
          </p:nvPr>
        </p:nvSpPr>
        <p:spPr>
          <a:xfrm>
            <a:off x="6657974" y="1825624"/>
            <a:ext cx="5314066" cy="4873755"/>
          </a:xfrm>
        </p:spPr>
        <p:txBody>
          <a:bodyPr>
            <a:normAutofit fontScale="92500" lnSpcReduction="10000"/>
          </a:bodyPr>
          <a:lstStyle/>
          <a:p>
            <a:pPr marL="457200" indent="0">
              <a:lnSpc>
                <a:spcPct val="107000"/>
              </a:lnSpc>
              <a:spcBef>
                <a:spcPts val="0"/>
              </a:spcBef>
              <a:spcAft>
                <a:spcPts val="800"/>
              </a:spcAft>
              <a:buNone/>
            </a:pPr>
            <a:r>
              <a:rPr lang="en-US" sz="1800" b="1" dirty="0">
                <a:solidFill>
                  <a:schemeClr val="tx1"/>
                </a:solidFill>
                <a:effectLst/>
                <a:ea typeface="Calibri" panose="020F0502020204030204" pitchFamily="34" charset="0"/>
                <a:cs typeface="Calibri" panose="020F0502020204030204" pitchFamily="34" charset="0"/>
              </a:rPr>
              <a:t>707 Transfer with New Prop 57 Criteria (totality of the record v. total compliance):</a:t>
            </a:r>
          </a:p>
          <a:p>
            <a:pPr marL="457200" marR="0" indent="0">
              <a:lnSpc>
                <a:spcPct val="107000"/>
              </a:lnSpc>
              <a:spcBef>
                <a:spcPts val="0"/>
              </a:spcBef>
              <a:spcAft>
                <a:spcPts val="800"/>
              </a:spcAft>
              <a:buNone/>
            </a:pPr>
            <a:endParaRPr lang="en-US" sz="1800" dirty="0">
              <a:solidFill>
                <a:schemeClr val="tx1"/>
              </a:solidFill>
              <a:effectLst/>
              <a:ea typeface="Calibri" panose="020F0502020204030204" pitchFamily="34" charset="0"/>
              <a:cs typeface="Times New Roman" panose="02020603050405020304" pitchFamily="18" charset="0"/>
            </a:endParaRPr>
          </a:p>
          <a:p>
            <a:pPr marL="800100" lvl="1" indent="-342900">
              <a:lnSpc>
                <a:spcPct val="107000"/>
              </a:lnSpc>
              <a:spcBef>
                <a:spcPts val="0"/>
              </a:spcBef>
              <a:buFont typeface="Symbol" panose="05050102010706020507" pitchFamily="18" charset="2"/>
              <a:buChar char=""/>
            </a:pPr>
            <a:r>
              <a:rPr lang="en-US" sz="1500" dirty="0">
                <a:solidFill>
                  <a:schemeClr val="tx1"/>
                </a:solidFill>
                <a:effectLst/>
                <a:latin typeface="Aharoni" panose="02010803020104030203" pitchFamily="2" charset="-79"/>
                <a:ea typeface="Calibri" panose="020F0502020204030204" pitchFamily="34" charset="0"/>
                <a:cs typeface="Aharoni" panose="02010803020104030203" pitchFamily="2" charset="-79"/>
              </a:rPr>
              <a:t>Less culpable on crimes.</a:t>
            </a:r>
          </a:p>
          <a:p>
            <a:pPr marL="800100" lvl="1" indent="-342900">
              <a:lnSpc>
                <a:spcPct val="107000"/>
              </a:lnSpc>
              <a:spcBef>
                <a:spcPts val="0"/>
              </a:spcBef>
              <a:buFont typeface="Symbol" panose="05050102010706020507" pitchFamily="18" charset="2"/>
              <a:buChar char=""/>
            </a:pPr>
            <a:r>
              <a:rPr lang="en-US" sz="1500" dirty="0">
                <a:solidFill>
                  <a:schemeClr val="tx1"/>
                </a:solidFill>
                <a:effectLst/>
                <a:latin typeface="Aharoni" panose="02010803020104030203" pitchFamily="2" charset="-79"/>
                <a:ea typeface="Calibri" panose="020F0502020204030204" pitchFamily="34" charset="0"/>
                <a:cs typeface="Aharoni" panose="02010803020104030203" pitchFamily="2" charset="-79"/>
              </a:rPr>
              <a:t>Capable of greater change in less time.</a:t>
            </a:r>
            <a:endParaRPr lang="en-US" sz="1500" dirty="0">
              <a:solidFill>
                <a:schemeClr val="tx1"/>
              </a:solidFill>
              <a:latin typeface="Aharoni" panose="02010803020104030203" pitchFamily="2" charset="-79"/>
              <a:ea typeface="Calibri" panose="020F0502020204030204" pitchFamily="34" charset="0"/>
              <a:cs typeface="Aharoni" panose="02010803020104030203" pitchFamily="2" charset="-79"/>
            </a:endParaRPr>
          </a:p>
          <a:p>
            <a:pPr marL="800100" lvl="1" indent="-342900">
              <a:lnSpc>
                <a:spcPct val="107000"/>
              </a:lnSpc>
              <a:spcBef>
                <a:spcPts val="0"/>
              </a:spcBef>
              <a:buFont typeface="Symbol" panose="05050102010706020507" pitchFamily="18" charset="2"/>
              <a:buChar char=""/>
            </a:pPr>
            <a:r>
              <a:rPr lang="en-US" sz="1500" dirty="0">
                <a:solidFill>
                  <a:schemeClr val="tx1"/>
                </a:solidFill>
                <a:effectLst/>
                <a:latin typeface="Aharoni" panose="02010803020104030203" pitchFamily="2" charset="-79"/>
                <a:ea typeface="Calibri" panose="020F0502020204030204" pitchFamily="34" charset="0"/>
                <a:cs typeface="Aharoni" panose="02010803020104030203" pitchFamily="2" charset="-79"/>
              </a:rPr>
              <a:t>Less in need to serve long sentences.</a:t>
            </a:r>
          </a:p>
          <a:p>
            <a:pPr marL="457200" marR="0" indent="0">
              <a:lnSpc>
                <a:spcPct val="107000"/>
              </a:lnSpc>
              <a:spcBef>
                <a:spcPts val="0"/>
              </a:spcBef>
              <a:spcAft>
                <a:spcPts val="0"/>
              </a:spcAft>
              <a:buNone/>
            </a:pPr>
            <a:endParaRPr lang="en-US" sz="1800" dirty="0">
              <a:solidFill>
                <a:schemeClr val="tx1"/>
              </a:solidFill>
              <a:effectLs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800" dirty="0">
                <a:solidFill>
                  <a:schemeClr val="tx1"/>
                </a:solidFill>
                <a:effectLst/>
                <a:ea typeface="Calibri" panose="020F0502020204030204" pitchFamily="34" charset="0"/>
                <a:cs typeface="Calibri" panose="020F0502020204030204" pitchFamily="34" charset="0"/>
              </a:rPr>
              <a:t>Under 17, stay in juvenile system, not transfer to adult court (default in Prop. 57).</a:t>
            </a:r>
          </a:p>
          <a:p>
            <a:pPr marL="0" marR="0" lvl="0" indent="0">
              <a:lnSpc>
                <a:spcPct val="107000"/>
              </a:lnSpc>
              <a:spcBef>
                <a:spcPts val="0"/>
              </a:spcBef>
              <a:spcAft>
                <a:spcPts val="0"/>
              </a:spcAft>
              <a:buNone/>
            </a:pPr>
            <a:r>
              <a:rPr lang="en-US" sz="1800" dirty="0">
                <a:solidFill>
                  <a:schemeClr val="tx1"/>
                </a:solidFill>
                <a:effectLst/>
                <a:ea typeface="Calibri" panose="020F0502020204030204" pitchFamily="34" charset="0"/>
                <a:cs typeface="Calibri" panose="020F0502020204030204" pitchFamily="34" charset="0"/>
              </a:rPr>
              <a:t> </a:t>
            </a:r>
            <a:endParaRPr lang="en-US" sz="1800" dirty="0">
              <a:solidFill>
                <a:schemeClr val="tx1"/>
              </a:solidFill>
              <a:effectLs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800" dirty="0">
                <a:solidFill>
                  <a:schemeClr val="tx1"/>
                </a:solidFill>
                <a:effectLst/>
                <a:ea typeface="Calibri" panose="020F0502020204030204" pitchFamily="34" charset="0"/>
                <a:cs typeface="Calibri" panose="020F0502020204030204" pitchFamily="34" charset="0"/>
              </a:rPr>
              <a:t>Minor at time of crime, and has </a:t>
            </a:r>
            <a:r>
              <a:rPr lang="en-US" sz="1800" i="1" dirty="0">
                <a:solidFill>
                  <a:schemeClr val="tx1"/>
                </a:solidFill>
                <a:effectLst/>
                <a:ea typeface="Calibri" panose="020F0502020204030204" pitchFamily="34" charset="0"/>
                <a:cs typeface="Calibri" panose="020F0502020204030204" pitchFamily="34" charset="0"/>
              </a:rPr>
              <a:t>active</a:t>
            </a:r>
            <a:r>
              <a:rPr lang="en-US" sz="1800" dirty="0">
                <a:solidFill>
                  <a:schemeClr val="tx1"/>
                </a:solidFill>
                <a:effectLst/>
                <a:ea typeface="Calibri" panose="020F0502020204030204" pitchFamily="34" charset="0"/>
                <a:cs typeface="Calibri" panose="020F0502020204030204" pitchFamily="34" charset="0"/>
              </a:rPr>
              <a:t> Recall, </a:t>
            </a:r>
            <a:r>
              <a:rPr lang="en-US" sz="1800" i="1" dirty="0">
                <a:solidFill>
                  <a:schemeClr val="tx1"/>
                </a:solidFill>
                <a:effectLst/>
                <a:ea typeface="Calibri" panose="020F0502020204030204" pitchFamily="34" charset="0"/>
                <a:cs typeface="Calibri" panose="020F0502020204030204" pitchFamily="34" charset="0"/>
              </a:rPr>
              <a:t>Franklin</a:t>
            </a:r>
            <a:r>
              <a:rPr lang="en-US" sz="1800" dirty="0">
                <a:solidFill>
                  <a:schemeClr val="tx1"/>
                </a:solidFill>
                <a:effectLst/>
                <a:ea typeface="Calibri" panose="020F0502020204030204" pitchFamily="34" charset="0"/>
                <a:cs typeface="Calibri" panose="020F0502020204030204" pitchFamily="34" charset="0"/>
              </a:rPr>
              <a:t>, </a:t>
            </a:r>
            <a:r>
              <a:rPr lang="en-US" sz="1800" i="1" dirty="0">
                <a:solidFill>
                  <a:schemeClr val="tx1"/>
                </a:solidFill>
                <a:effectLst/>
                <a:ea typeface="Calibri" panose="020F0502020204030204" pitchFamily="34" charset="0"/>
                <a:cs typeface="Calibri" panose="020F0502020204030204" pitchFamily="34" charset="0"/>
              </a:rPr>
              <a:t>Miller </a:t>
            </a:r>
            <a:r>
              <a:rPr lang="en-US" sz="1800" dirty="0">
                <a:solidFill>
                  <a:schemeClr val="tx1"/>
                </a:solidFill>
                <a:effectLst/>
                <a:ea typeface="Calibri" panose="020F0502020204030204" pitchFamily="34" charset="0"/>
                <a:cs typeface="Calibri" panose="020F0502020204030204" pitchFamily="34" charset="0"/>
              </a:rPr>
              <a:t>hearing, DA will NOT oppose transfer to juvenile court (LWOP example).</a:t>
            </a:r>
          </a:p>
          <a:p>
            <a:pPr marL="0" marR="0" lvl="0" indent="0">
              <a:lnSpc>
                <a:spcPct val="107000"/>
              </a:lnSpc>
              <a:spcBef>
                <a:spcPts val="0"/>
              </a:spcBef>
              <a:spcAft>
                <a:spcPts val="0"/>
              </a:spcAft>
              <a:buNone/>
            </a:pPr>
            <a:r>
              <a:rPr lang="en-US" sz="1800" dirty="0">
                <a:solidFill>
                  <a:schemeClr val="tx1"/>
                </a:solidFill>
                <a:effectLst/>
                <a:ea typeface="Calibri" panose="020F0502020204030204" pitchFamily="34" charset="0"/>
                <a:cs typeface="Calibri" panose="020F0502020204030204" pitchFamily="34" charset="0"/>
              </a:rPr>
              <a:t> </a:t>
            </a:r>
            <a:endParaRPr lang="en-US" sz="1800" dirty="0">
              <a:solidFill>
                <a:schemeClr val="tx1"/>
              </a:solidFill>
              <a:effectLs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800" dirty="0">
                <a:solidFill>
                  <a:schemeClr val="tx1"/>
                </a:solidFill>
                <a:effectLst/>
                <a:ea typeface="Calibri" panose="020F0502020204030204" pitchFamily="34" charset="0"/>
                <a:cs typeface="Calibri" panose="020F0502020204030204" pitchFamily="34" charset="0"/>
              </a:rPr>
              <a:t>“Shall join in any defense motion seeking to transfer the person to juvenile court.”</a:t>
            </a:r>
          </a:p>
          <a:p>
            <a:pPr marL="0" marR="0" lvl="0" indent="0">
              <a:lnSpc>
                <a:spcPct val="107000"/>
              </a:lnSpc>
              <a:spcBef>
                <a:spcPts val="0"/>
              </a:spcBef>
              <a:spcAft>
                <a:spcPts val="0"/>
              </a:spcAft>
              <a:buNone/>
            </a:pPr>
            <a:endParaRPr lang="en-US" sz="1800" dirty="0">
              <a:solidFill>
                <a:schemeClr val="tx1"/>
              </a:solidFill>
              <a:effectLst/>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US" sz="1800" dirty="0">
                <a:solidFill>
                  <a:schemeClr val="tx1"/>
                </a:solidFill>
                <a:effectLst/>
                <a:ea typeface="Calibri" panose="020F0502020204030204" pitchFamily="34" charset="0"/>
                <a:cs typeface="Calibri" panose="020F0502020204030204" pitchFamily="34" charset="0"/>
              </a:rPr>
              <a:t>Juvenile court has broader range of sentencing options.</a:t>
            </a:r>
            <a:endParaRPr lang="en-US" sz="1800" dirty="0">
              <a:solidFill>
                <a:schemeClr val="tx1"/>
              </a:solidFill>
              <a:effectLst/>
              <a:ea typeface="Calibri" panose="020F0502020204030204" pitchFamily="34" charset="0"/>
              <a:cs typeface="Times New Roman" panose="02020603050405020304" pitchFamily="18" charset="0"/>
            </a:endParaRPr>
          </a:p>
        </p:txBody>
      </p:sp>
      <p:pic>
        <p:nvPicPr>
          <p:cNvPr id="14" name="Picture 13" descr="A parking lot with a building in the background&#10;&#10;Description automatically generated with low confidence">
            <a:extLst>
              <a:ext uri="{FF2B5EF4-FFF2-40B4-BE49-F238E27FC236}">
                <a16:creationId xmlns:a16="http://schemas.microsoft.com/office/drawing/2014/main" id="{5BB46B44-5AC5-4D25-9324-48E15E72620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9960" y="1825624"/>
            <a:ext cx="6096000" cy="3694922"/>
          </a:xfrm>
          <a:prstGeom prst="rect">
            <a:avLst/>
          </a:prstGeom>
          <a:effectLst>
            <a:glow rad="228600">
              <a:schemeClr val="tx1">
                <a:alpha val="40000"/>
              </a:schemeClr>
            </a:glow>
          </a:effectLst>
        </p:spPr>
      </p:pic>
    </p:spTree>
    <p:extLst>
      <p:ext uri="{BB962C8B-B14F-4D97-AF65-F5344CB8AC3E}">
        <p14:creationId xmlns:p14="http://schemas.microsoft.com/office/powerpoint/2010/main" val="170318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E8300-0A2B-4927-AECA-27ED55095718}"/>
              </a:ext>
            </a:extLst>
          </p:cNvPr>
          <p:cNvSpPr>
            <a:spLocks noGrp="1"/>
          </p:cNvSpPr>
          <p:nvPr>
            <p:ph type="title"/>
          </p:nvPr>
        </p:nvSpPr>
        <p:spPr>
          <a:xfrm>
            <a:off x="838199" y="611076"/>
            <a:ext cx="8322425" cy="833663"/>
          </a:xfrm>
        </p:spPr>
        <p:txBody>
          <a:bodyPr anchor="ctr">
            <a:normAutofit/>
          </a:bodyPr>
          <a:lstStyle/>
          <a:p>
            <a:pPr>
              <a:lnSpc>
                <a:spcPct val="90000"/>
              </a:lnSpc>
            </a:pPr>
            <a:r>
              <a:rPr lang="en-US" sz="2200" b="1">
                <a:effectLst/>
              </a:rPr>
              <a:t>ENHANCEMENTS – DIRECTIVE 20-08, with Amendments </a:t>
            </a:r>
            <a:r>
              <a:rPr lang="en-US" sz="2200">
                <a:effectLst/>
              </a:rPr>
              <a:t>(Dec. 18, 2020)</a:t>
            </a:r>
            <a:endParaRPr lang="en-US" sz="2200"/>
          </a:p>
        </p:txBody>
      </p:sp>
      <p:sp>
        <p:nvSpPr>
          <p:cNvPr id="3" name="Content Placeholder 2">
            <a:extLst>
              <a:ext uri="{FF2B5EF4-FFF2-40B4-BE49-F238E27FC236}">
                <a16:creationId xmlns:a16="http://schemas.microsoft.com/office/drawing/2014/main" id="{58373A68-BBC0-422C-82F4-A2B74953B69A}"/>
              </a:ext>
            </a:extLst>
          </p:cNvPr>
          <p:cNvSpPr>
            <a:spLocks noGrp="1"/>
          </p:cNvSpPr>
          <p:nvPr>
            <p:ph idx="1"/>
          </p:nvPr>
        </p:nvSpPr>
        <p:spPr>
          <a:xfrm>
            <a:off x="838200" y="1825625"/>
            <a:ext cx="10408920" cy="4351338"/>
          </a:xfrm>
        </p:spPr>
        <p:txBody>
          <a:bodyPr>
            <a:normAutofit fontScale="92500" lnSpcReduction="10000"/>
          </a:bodyPr>
          <a:lstStyle/>
          <a:p>
            <a:pPr marL="0" marR="0" lvl="0" indent="0">
              <a:spcBef>
                <a:spcPts val="0"/>
              </a:spcBef>
              <a:spcAft>
                <a:spcPts val="800"/>
              </a:spcAft>
              <a:buNone/>
            </a:pPr>
            <a:r>
              <a:rPr lang="en-US" sz="1600" dirty="0">
                <a:solidFill>
                  <a:schemeClr val="tx1"/>
                </a:solidFill>
                <a:effectLst/>
              </a:rPr>
              <a:t>Clarity over “WHICH” enhancements are IN and which are OUT for EXISITING and PAST cases with underlying acknowledgment that longer time in prison causes greater recidivism than it prevents.</a:t>
            </a:r>
          </a:p>
          <a:p>
            <a:pPr marL="342900" marR="0" lvl="0" indent="-342900">
              <a:spcBef>
                <a:spcPts val="0"/>
              </a:spcBef>
              <a:spcAft>
                <a:spcPts val="800"/>
              </a:spcAft>
              <a:buFont typeface="Symbol" panose="05050102010706020507" pitchFamily="18" charset="2"/>
              <a:buChar char=""/>
            </a:pPr>
            <a:endParaRPr lang="en-US" sz="1600" dirty="0">
              <a:solidFill>
                <a:schemeClr val="tx1"/>
              </a:solidFill>
              <a:effectLst/>
            </a:endParaRPr>
          </a:p>
          <a:p>
            <a:pPr marL="0" marR="0" lvl="0" indent="0">
              <a:spcBef>
                <a:spcPts val="0"/>
              </a:spcBef>
              <a:spcAft>
                <a:spcPts val="800"/>
              </a:spcAft>
              <a:buNone/>
            </a:pPr>
            <a:r>
              <a:rPr lang="en-US" sz="1600" dirty="0">
                <a:solidFill>
                  <a:schemeClr val="tx1"/>
                </a:solidFill>
                <a:effectLst/>
              </a:rPr>
              <a:t>Which Enhancements ARE included:</a:t>
            </a:r>
          </a:p>
          <a:p>
            <a:pPr marL="342900" marR="0" lvl="0" indent="-342900">
              <a:spcBef>
                <a:spcPts val="0"/>
              </a:spcBef>
              <a:spcAft>
                <a:spcPts val="0"/>
              </a:spcAft>
              <a:buFont typeface="Symbol" panose="05050102010706020507" pitchFamily="18" charset="2"/>
              <a:buChar char=""/>
            </a:pPr>
            <a:endParaRPr lang="en-US" sz="1600" dirty="0">
              <a:solidFill>
                <a:schemeClr val="tx1"/>
              </a:solidFill>
              <a:effectLst/>
            </a:endParaRPr>
          </a:p>
          <a:p>
            <a:pPr marL="342900" marR="0" lvl="0" indent="-342900">
              <a:spcBef>
                <a:spcPts val="0"/>
              </a:spcBef>
              <a:spcAft>
                <a:spcPts val="0"/>
              </a:spcAft>
              <a:buFont typeface="Symbol" panose="05050102010706020507" pitchFamily="18" charset="2"/>
              <a:buChar char=""/>
            </a:pPr>
            <a:r>
              <a:rPr lang="en-US" sz="1600" dirty="0">
                <a:solidFill>
                  <a:schemeClr val="tx1"/>
                </a:solidFill>
                <a:effectLst/>
              </a:rPr>
              <a:t>Prior-strike enhancements PC 667(d-e), 1170.12(a) and 1170.12(c). </a:t>
            </a:r>
          </a:p>
          <a:p>
            <a:pPr marL="342900" marR="0" lvl="0" indent="-342900">
              <a:spcBef>
                <a:spcPts val="0"/>
              </a:spcBef>
              <a:spcAft>
                <a:spcPts val="0"/>
              </a:spcAft>
              <a:buFont typeface="Symbol" panose="05050102010706020507" pitchFamily="18" charset="2"/>
              <a:buChar char=""/>
            </a:pPr>
            <a:r>
              <a:rPr lang="en-US" sz="1600" dirty="0">
                <a:solidFill>
                  <a:schemeClr val="tx1"/>
                </a:solidFill>
                <a:effectLst/>
              </a:rPr>
              <a:t>Gang Enhancements.</a:t>
            </a:r>
          </a:p>
          <a:p>
            <a:pPr marL="342900" marR="0" lvl="0" indent="-342900">
              <a:spcBef>
                <a:spcPts val="0"/>
              </a:spcBef>
              <a:spcAft>
                <a:spcPts val="0"/>
              </a:spcAft>
              <a:buFont typeface="Symbol" panose="05050102010706020507" pitchFamily="18" charset="2"/>
              <a:buChar char=""/>
            </a:pPr>
            <a:r>
              <a:rPr lang="en-US" sz="1600" dirty="0">
                <a:solidFill>
                  <a:schemeClr val="tx1"/>
                </a:solidFill>
                <a:effectLst/>
              </a:rPr>
              <a:t>Special Circumstances (financial gain, premeditation) resulting in LWOP.</a:t>
            </a:r>
          </a:p>
          <a:p>
            <a:pPr marL="342900" marR="0" lvl="0" indent="-342900">
              <a:spcBef>
                <a:spcPts val="0"/>
              </a:spcBef>
              <a:spcAft>
                <a:spcPts val="0"/>
              </a:spcAft>
              <a:buFont typeface="Symbol" panose="05050102010706020507" pitchFamily="18" charset="2"/>
              <a:buChar char=""/>
            </a:pPr>
            <a:r>
              <a:rPr lang="en-US" sz="1600" dirty="0">
                <a:solidFill>
                  <a:schemeClr val="tx1"/>
                </a:solidFill>
                <a:effectLst/>
              </a:rPr>
              <a:t>Personal use, discharge, possession of firearm.</a:t>
            </a:r>
          </a:p>
          <a:p>
            <a:pPr marL="0" marR="0" lvl="0" indent="0">
              <a:spcBef>
                <a:spcPts val="0"/>
              </a:spcBef>
              <a:spcAft>
                <a:spcPts val="0"/>
              </a:spcAft>
              <a:buNone/>
            </a:pPr>
            <a:endParaRPr lang="en-US" sz="1600" dirty="0">
              <a:solidFill>
                <a:schemeClr val="tx1"/>
              </a:solidFill>
            </a:endParaRPr>
          </a:p>
          <a:p>
            <a:pPr marL="0" marR="0" lvl="0" indent="0">
              <a:spcBef>
                <a:spcPts val="0"/>
              </a:spcBef>
              <a:spcAft>
                <a:spcPts val="0"/>
              </a:spcAft>
              <a:buNone/>
            </a:pPr>
            <a:r>
              <a:rPr lang="en-US" sz="1600" dirty="0">
                <a:solidFill>
                  <a:schemeClr val="tx1"/>
                </a:solidFill>
                <a:effectLst/>
              </a:rPr>
              <a:t>Which Enhancements ARE NOT excludable (these will still be prosecuted):</a:t>
            </a:r>
          </a:p>
          <a:p>
            <a:pPr marL="342900" marR="0" lvl="0" indent="-342900">
              <a:spcBef>
                <a:spcPts val="0"/>
              </a:spcBef>
              <a:spcAft>
                <a:spcPts val="0"/>
              </a:spcAft>
              <a:buFont typeface="Symbol" panose="05050102010706020507" pitchFamily="18" charset="2"/>
              <a:buChar char=""/>
            </a:pPr>
            <a:endParaRPr lang="en-US" sz="1600" dirty="0">
              <a:solidFill>
                <a:schemeClr val="tx1"/>
              </a:solidFill>
              <a:effectLst/>
            </a:endParaRPr>
          </a:p>
          <a:p>
            <a:pPr marL="342900" marR="0" lvl="0" indent="-342900">
              <a:spcBef>
                <a:spcPts val="0"/>
              </a:spcBef>
              <a:spcAft>
                <a:spcPts val="0"/>
              </a:spcAft>
              <a:buFont typeface="Symbol" panose="05050102010706020507" pitchFamily="18" charset="2"/>
              <a:buChar char=""/>
            </a:pPr>
            <a:r>
              <a:rPr lang="en-US" sz="1600" dirty="0">
                <a:solidFill>
                  <a:schemeClr val="tx1"/>
                </a:solidFill>
                <a:effectLst/>
              </a:rPr>
              <a:t>Hate crimes.</a:t>
            </a:r>
          </a:p>
          <a:p>
            <a:pPr marL="342900" marR="0" lvl="0" indent="-342900">
              <a:spcBef>
                <a:spcPts val="0"/>
              </a:spcBef>
              <a:spcAft>
                <a:spcPts val="0"/>
              </a:spcAft>
              <a:buFont typeface="Symbol" panose="05050102010706020507" pitchFamily="18" charset="2"/>
              <a:buChar char=""/>
            </a:pPr>
            <a:r>
              <a:rPr lang="en-US" sz="1600" dirty="0">
                <a:solidFill>
                  <a:schemeClr val="tx1"/>
                </a:solidFill>
                <a:effectLst/>
              </a:rPr>
              <a:t>Elder abuse.</a:t>
            </a:r>
          </a:p>
          <a:p>
            <a:pPr marL="342900" marR="0" lvl="0" indent="-342900">
              <a:spcBef>
                <a:spcPts val="0"/>
              </a:spcBef>
              <a:spcAft>
                <a:spcPts val="0"/>
              </a:spcAft>
              <a:buFont typeface="Symbol" panose="05050102010706020507" pitchFamily="18" charset="2"/>
              <a:buChar char=""/>
            </a:pPr>
            <a:r>
              <a:rPr lang="en-US" sz="1600" dirty="0">
                <a:solidFill>
                  <a:schemeClr val="tx1"/>
                </a:solidFill>
                <a:effectLst/>
              </a:rPr>
              <a:t>Child abuse.</a:t>
            </a:r>
          </a:p>
          <a:p>
            <a:pPr marL="342900" marR="0" lvl="0" indent="-342900">
              <a:spcBef>
                <a:spcPts val="0"/>
              </a:spcBef>
              <a:spcAft>
                <a:spcPts val="0"/>
              </a:spcAft>
              <a:buFont typeface="Symbol" panose="05050102010706020507" pitchFamily="18" charset="2"/>
              <a:buChar char=""/>
            </a:pPr>
            <a:r>
              <a:rPr lang="en-US" sz="1600" dirty="0">
                <a:solidFill>
                  <a:schemeClr val="tx1"/>
                </a:solidFill>
                <a:effectLst/>
              </a:rPr>
              <a:t>Sexual abuse.</a:t>
            </a:r>
          </a:p>
          <a:p>
            <a:pPr marL="342900" marR="0" lvl="0" indent="-342900">
              <a:spcBef>
                <a:spcPts val="0"/>
              </a:spcBef>
              <a:spcAft>
                <a:spcPts val="0"/>
              </a:spcAft>
              <a:buFont typeface="Symbol" panose="05050102010706020507" pitchFamily="18" charset="2"/>
              <a:buChar char=""/>
            </a:pPr>
            <a:r>
              <a:rPr lang="en-US" sz="1600" dirty="0">
                <a:solidFill>
                  <a:schemeClr val="tx1"/>
                </a:solidFill>
                <a:effectLst/>
              </a:rPr>
              <a:t>Human sex trafficking.</a:t>
            </a:r>
          </a:p>
          <a:p>
            <a:pPr marL="342900" marR="0" lvl="0" indent="-342900">
              <a:spcBef>
                <a:spcPts val="0"/>
              </a:spcBef>
              <a:spcAft>
                <a:spcPts val="0"/>
              </a:spcAft>
              <a:buFont typeface="Symbol" panose="05050102010706020507" pitchFamily="18" charset="2"/>
              <a:buChar char=""/>
            </a:pPr>
            <a:r>
              <a:rPr lang="en-US" sz="1600" dirty="0">
                <a:solidFill>
                  <a:schemeClr val="tx1"/>
                </a:solidFill>
                <a:effectLst/>
              </a:rPr>
              <a:t>Financial crimes implicating amounts and/or vulnerable populations.</a:t>
            </a:r>
          </a:p>
          <a:p>
            <a:pPr marL="342900" marR="0" lvl="0" indent="-342900">
              <a:spcBef>
                <a:spcPts val="0"/>
              </a:spcBef>
              <a:spcAft>
                <a:spcPts val="0"/>
              </a:spcAft>
              <a:buFont typeface="Symbol" panose="05050102010706020507" pitchFamily="18" charset="2"/>
              <a:buChar char=""/>
            </a:pPr>
            <a:r>
              <a:rPr lang="en-US" sz="1600" dirty="0">
                <a:solidFill>
                  <a:schemeClr val="tx1"/>
                </a:solidFill>
                <a:effectLst/>
              </a:rPr>
              <a:t>Extremely barbaric/callous (i.e., torture, post-mortem). </a:t>
            </a:r>
            <a:endParaRPr lang="en-US" sz="1600" dirty="0">
              <a:solidFill>
                <a:schemeClr val="tx1"/>
              </a:solidFill>
            </a:endParaRPr>
          </a:p>
          <a:p>
            <a:pPr marL="0" marR="0" lvl="0" indent="0">
              <a:spcBef>
                <a:spcPts val="0"/>
              </a:spcBef>
              <a:spcAft>
                <a:spcPts val="0"/>
              </a:spcAft>
              <a:buNone/>
            </a:pPr>
            <a:endParaRPr lang="en-US" sz="1600" dirty="0">
              <a:solidFill>
                <a:schemeClr val="tx1"/>
              </a:solidFill>
              <a:effectLst/>
            </a:endParaRPr>
          </a:p>
          <a:p>
            <a:pPr marL="0" marR="0" lvl="0" indent="0">
              <a:spcBef>
                <a:spcPts val="0"/>
              </a:spcBef>
              <a:spcAft>
                <a:spcPts val="0"/>
              </a:spcAft>
              <a:buNone/>
            </a:pPr>
            <a:r>
              <a:rPr lang="en-US" sz="1600" dirty="0">
                <a:solidFill>
                  <a:schemeClr val="tx1"/>
                </a:solidFill>
                <a:effectLst/>
              </a:rPr>
              <a:t>(Deviations from policy can be sought and obtained between DDA and Head Deputy.)</a:t>
            </a:r>
          </a:p>
          <a:p>
            <a:pPr marL="0" indent="0">
              <a:buNone/>
            </a:pPr>
            <a:endParaRPr lang="en-US" sz="1100" dirty="0"/>
          </a:p>
        </p:txBody>
      </p:sp>
    </p:spTree>
    <p:extLst>
      <p:ext uri="{BB962C8B-B14F-4D97-AF65-F5344CB8AC3E}">
        <p14:creationId xmlns:p14="http://schemas.microsoft.com/office/powerpoint/2010/main" val="3504594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94CCFB6-B5DC-4D58-8422-8F2570DD05B6}"/>
              </a:ext>
            </a:extLst>
          </p:cNvPr>
          <p:cNvSpPr>
            <a:spLocks noGrp="1"/>
          </p:cNvSpPr>
          <p:nvPr>
            <p:ph type="title"/>
          </p:nvPr>
        </p:nvSpPr>
        <p:spPr>
          <a:xfrm>
            <a:off x="7512000" y="0"/>
            <a:ext cx="4680000" cy="6721473"/>
          </a:xfrm>
        </p:spPr>
        <p:txBody>
          <a:bodyPr/>
          <a:lstStyle/>
          <a:p>
            <a:r>
              <a:rPr lang="en-US" sz="3600" b="1" dirty="0">
                <a:effectLst/>
                <a:ea typeface="Calibri" panose="020F0502020204030204" pitchFamily="34" charset="0"/>
                <a:cs typeface="Calibri" panose="020F0502020204030204" pitchFamily="34" charset="0"/>
              </a:rPr>
              <a:t>WHAT APPLIES TO ME?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CAC85FE2-70BB-4BEC-83A9-1F33B0D49FDF}"/>
              </a:ext>
            </a:extLst>
          </p:cNvPr>
          <p:cNvSpPr txBox="1"/>
          <p:nvPr/>
        </p:nvSpPr>
        <p:spPr>
          <a:xfrm>
            <a:off x="838200" y="365124"/>
            <a:ext cx="6156323" cy="5984875"/>
          </a:xfrm>
          <a:prstGeom prst="rect">
            <a:avLst/>
          </a:prstGeom>
        </p:spPr>
        <p:txBody>
          <a:bodyPr vert="horz" lIns="108000" tIns="108000" rIns="108000" bIns="108000" rtlCol="0" anchor="ctr">
            <a:normAutofit/>
          </a:bodyPr>
          <a:lstStyle/>
          <a:p>
            <a:pPr marL="0" marR="0" indent="-228600">
              <a:lnSpc>
                <a:spcPct val="90000"/>
              </a:lnSpc>
              <a:spcBef>
                <a:spcPts val="0"/>
              </a:spcBef>
              <a:spcAft>
                <a:spcPts val="800"/>
              </a:spcAft>
              <a:buFont typeface="Wingdings" panose="05000000000000000000" pitchFamily="2" charset="2"/>
              <a:buChar char="§"/>
            </a:pPr>
            <a:r>
              <a:rPr lang="en-US" sz="1500" b="1" dirty="0">
                <a:effectLst/>
              </a:rPr>
              <a:t>WHAT APPLIES TO ME?</a:t>
            </a:r>
            <a:endParaRPr lang="en-US" sz="1500" dirty="0">
              <a:effectLst/>
            </a:endParaRPr>
          </a:p>
          <a:p>
            <a:pPr marR="0">
              <a:lnSpc>
                <a:spcPct val="90000"/>
              </a:lnSpc>
              <a:spcBef>
                <a:spcPts val="0"/>
              </a:spcBef>
              <a:spcAft>
                <a:spcPts val="800"/>
              </a:spcAft>
            </a:pPr>
            <a:r>
              <a:rPr lang="en-US" sz="1500" dirty="0">
                <a:effectLst/>
              </a:rPr>
              <a:t>Relevant Questions:</a:t>
            </a:r>
          </a:p>
          <a:p>
            <a:pPr marL="342900" marR="0" lvl="0" indent="-228600">
              <a:lnSpc>
                <a:spcPct val="90000"/>
              </a:lnSpc>
              <a:spcBef>
                <a:spcPts val="0"/>
              </a:spcBef>
              <a:spcAft>
                <a:spcPts val="0"/>
              </a:spcAft>
              <a:buFont typeface="Wingdings" panose="05000000000000000000" pitchFamily="2" charset="2"/>
              <a:buChar char="§"/>
            </a:pPr>
            <a:r>
              <a:rPr lang="en-US" sz="1500" dirty="0">
                <a:effectLst/>
              </a:rPr>
              <a:t>What is the underlying crime?</a:t>
            </a:r>
          </a:p>
          <a:p>
            <a:pPr marL="342900" marR="0" lvl="0" indent="-228600">
              <a:lnSpc>
                <a:spcPct val="90000"/>
              </a:lnSpc>
              <a:spcBef>
                <a:spcPts val="0"/>
              </a:spcBef>
              <a:spcAft>
                <a:spcPts val="0"/>
              </a:spcAft>
              <a:buFont typeface="Wingdings" panose="05000000000000000000" pitchFamily="2" charset="2"/>
              <a:buChar char="§"/>
            </a:pPr>
            <a:r>
              <a:rPr lang="en-US" sz="1500" dirty="0">
                <a:effectLst/>
              </a:rPr>
              <a:t>For murder cases, what was theory of murder prosecution (principal versus aider and abettor or felony murder).</a:t>
            </a:r>
          </a:p>
          <a:p>
            <a:pPr marL="342900" marR="0" lvl="0" indent="-228600">
              <a:lnSpc>
                <a:spcPct val="90000"/>
              </a:lnSpc>
              <a:spcBef>
                <a:spcPts val="0"/>
              </a:spcBef>
              <a:spcAft>
                <a:spcPts val="0"/>
              </a:spcAft>
              <a:buFont typeface="Wingdings" panose="05000000000000000000" pitchFamily="2" charset="2"/>
              <a:buChar char="§"/>
            </a:pPr>
            <a:r>
              <a:rPr lang="en-US" sz="1500" dirty="0">
                <a:effectLst/>
              </a:rPr>
              <a:t>How old was LO at the time of the crime?</a:t>
            </a:r>
          </a:p>
          <a:p>
            <a:pPr marL="342900" marR="0" lvl="0" indent="-228600">
              <a:lnSpc>
                <a:spcPct val="90000"/>
              </a:lnSpc>
              <a:spcBef>
                <a:spcPts val="0"/>
              </a:spcBef>
              <a:spcAft>
                <a:spcPts val="0"/>
              </a:spcAft>
              <a:buFont typeface="Wingdings" panose="05000000000000000000" pitchFamily="2" charset="2"/>
              <a:buChar char="§"/>
            </a:pPr>
            <a:r>
              <a:rPr lang="en-US" sz="1500" dirty="0">
                <a:effectLst/>
              </a:rPr>
              <a:t>What enhancements were applied?</a:t>
            </a:r>
          </a:p>
          <a:p>
            <a:pPr marL="342900" marR="0" lvl="0" indent="-228600">
              <a:lnSpc>
                <a:spcPct val="90000"/>
              </a:lnSpc>
              <a:spcBef>
                <a:spcPts val="0"/>
              </a:spcBef>
              <a:spcAft>
                <a:spcPts val="0"/>
              </a:spcAft>
              <a:buFont typeface="Wingdings" panose="05000000000000000000" pitchFamily="2" charset="2"/>
              <a:buChar char="§"/>
            </a:pPr>
            <a:r>
              <a:rPr lang="en-US" sz="1500" dirty="0">
                <a:effectLst/>
              </a:rPr>
              <a:t>What was the sentence (apportionment of the length of time per principal/base sentence versus enhancements)?</a:t>
            </a:r>
          </a:p>
          <a:p>
            <a:pPr marL="342900" marR="0" lvl="0" indent="-228600">
              <a:lnSpc>
                <a:spcPct val="90000"/>
              </a:lnSpc>
              <a:spcBef>
                <a:spcPts val="0"/>
              </a:spcBef>
              <a:spcAft>
                <a:spcPts val="0"/>
              </a:spcAft>
              <a:buFont typeface="Wingdings" panose="05000000000000000000" pitchFamily="2" charset="2"/>
              <a:buChar char="§"/>
            </a:pPr>
            <a:r>
              <a:rPr lang="en-US" sz="1500" dirty="0">
                <a:effectLst/>
              </a:rPr>
              <a:t>Past, or pending case?</a:t>
            </a:r>
          </a:p>
          <a:p>
            <a:pPr marL="342900" marR="0" lvl="0" indent="-228600">
              <a:lnSpc>
                <a:spcPct val="90000"/>
              </a:lnSpc>
              <a:spcBef>
                <a:spcPts val="0"/>
              </a:spcBef>
              <a:spcAft>
                <a:spcPts val="0"/>
              </a:spcAft>
              <a:buFont typeface="Wingdings" panose="05000000000000000000" pitchFamily="2" charset="2"/>
              <a:buChar char="§"/>
            </a:pPr>
            <a:r>
              <a:rPr lang="en-US" sz="1500" dirty="0">
                <a:effectLst/>
              </a:rPr>
              <a:t>Most in this Seminar are going to be via Recalls, and if so, does LO meet one of the 6 criteria?</a:t>
            </a:r>
          </a:p>
          <a:p>
            <a:pPr marL="342900" marR="0" lvl="0" indent="-228600">
              <a:lnSpc>
                <a:spcPct val="90000"/>
              </a:lnSpc>
              <a:spcBef>
                <a:spcPts val="0"/>
              </a:spcBef>
              <a:spcAft>
                <a:spcPts val="0"/>
              </a:spcAft>
              <a:buFont typeface="Wingdings" panose="05000000000000000000" pitchFamily="2" charset="2"/>
              <a:buChar char="§"/>
            </a:pPr>
            <a:r>
              <a:rPr lang="en-US" sz="1500" dirty="0">
                <a:effectLst/>
              </a:rPr>
              <a:t>If so, what to submit? </a:t>
            </a:r>
          </a:p>
          <a:p>
            <a:pPr marL="800100" lvl="1" indent="-228600">
              <a:lnSpc>
                <a:spcPct val="90000"/>
              </a:lnSpc>
              <a:buFont typeface="Wingdings" panose="05000000000000000000" pitchFamily="2" charset="2"/>
              <a:buChar char="§"/>
            </a:pPr>
            <a:r>
              <a:rPr lang="en-US" sz="1500" dirty="0">
                <a:effectLst/>
              </a:rPr>
              <a:t>Court of Appeals decision.</a:t>
            </a:r>
            <a:endParaRPr lang="en-US" sz="1500" dirty="0"/>
          </a:p>
          <a:p>
            <a:pPr marL="800100" lvl="1" indent="-228600">
              <a:lnSpc>
                <a:spcPct val="90000"/>
              </a:lnSpc>
              <a:buFont typeface="Wingdings" panose="05000000000000000000" pitchFamily="2" charset="2"/>
              <a:buChar char="§"/>
            </a:pPr>
            <a:r>
              <a:rPr lang="en-US" sz="1500" dirty="0">
                <a:effectLst/>
              </a:rPr>
              <a:t>Abstract of Judgment.</a:t>
            </a:r>
            <a:endParaRPr lang="en-US" sz="1500" dirty="0"/>
          </a:p>
          <a:p>
            <a:pPr marL="800100" lvl="1" indent="-228600">
              <a:lnSpc>
                <a:spcPct val="90000"/>
              </a:lnSpc>
              <a:buFont typeface="Wingdings" panose="05000000000000000000" pitchFamily="2" charset="2"/>
              <a:buChar char="§"/>
            </a:pPr>
            <a:r>
              <a:rPr lang="en-US" sz="1500" dirty="0">
                <a:effectLst/>
              </a:rPr>
              <a:t>Probation Officer’s Report.</a:t>
            </a:r>
            <a:endParaRPr lang="en-US" sz="1500" dirty="0"/>
          </a:p>
          <a:p>
            <a:pPr marL="800100" lvl="1" indent="-228600">
              <a:lnSpc>
                <a:spcPct val="90000"/>
              </a:lnSpc>
              <a:buFont typeface="Wingdings" panose="05000000000000000000" pitchFamily="2" charset="2"/>
              <a:buChar char="§"/>
            </a:pPr>
            <a:r>
              <a:rPr lang="en-US" sz="1500" dirty="0">
                <a:effectLst/>
              </a:rPr>
              <a:t>Transcript of sentencing.</a:t>
            </a:r>
            <a:endParaRPr lang="en-US" sz="1500" dirty="0"/>
          </a:p>
          <a:p>
            <a:pPr marL="800100" lvl="1" indent="-228600">
              <a:lnSpc>
                <a:spcPct val="90000"/>
              </a:lnSpc>
              <a:buFont typeface="Wingdings" panose="05000000000000000000" pitchFamily="2" charset="2"/>
              <a:buChar char="§"/>
            </a:pPr>
            <a:r>
              <a:rPr lang="en-US" sz="1500" dirty="0">
                <a:effectLst/>
              </a:rPr>
              <a:t>Jury instructions.</a:t>
            </a:r>
            <a:endParaRPr lang="en-US" sz="1500" dirty="0"/>
          </a:p>
          <a:p>
            <a:pPr marL="800100" lvl="1" indent="-228600">
              <a:lnSpc>
                <a:spcPct val="90000"/>
              </a:lnSpc>
              <a:buFont typeface="Wingdings" panose="05000000000000000000" pitchFamily="2" charset="2"/>
              <a:buChar char="§"/>
            </a:pPr>
            <a:r>
              <a:rPr lang="en-US" sz="1500" dirty="0">
                <a:effectLst/>
              </a:rPr>
              <a:t>Comprehensive Risk Assessment (if a lifer).</a:t>
            </a:r>
            <a:endParaRPr lang="en-US" sz="1500" dirty="0"/>
          </a:p>
          <a:p>
            <a:pPr marL="800100" lvl="1" indent="-228600">
              <a:lnSpc>
                <a:spcPct val="90000"/>
              </a:lnSpc>
              <a:buFont typeface="Wingdings" panose="05000000000000000000" pitchFamily="2" charset="2"/>
              <a:buChar char="§"/>
            </a:pPr>
            <a:r>
              <a:rPr lang="en-US" sz="1500" dirty="0">
                <a:effectLst/>
              </a:rPr>
              <a:t>Previous appellate/habeas appeals.</a:t>
            </a:r>
            <a:endParaRPr lang="en-US" sz="1500" dirty="0"/>
          </a:p>
          <a:p>
            <a:pPr marL="800100" lvl="1" indent="-228600">
              <a:lnSpc>
                <a:spcPct val="90000"/>
              </a:lnSpc>
              <a:buFont typeface="Wingdings" panose="05000000000000000000" pitchFamily="2" charset="2"/>
              <a:buChar char="§"/>
            </a:pPr>
            <a:r>
              <a:rPr lang="en-US" sz="1500" dirty="0">
                <a:effectLst/>
              </a:rPr>
              <a:t>CDCR records of rehabilitation </a:t>
            </a:r>
            <a:endParaRPr lang="en-US" sz="1500" dirty="0"/>
          </a:p>
          <a:p>
            <a:pPr marL="800100" lvl="1" indent="-228600">
              <a:lnSpc>
                <a:spcPct val="90000"/>
              </a:lnSpc>
              <a:buFont typeface="Wingdings" panose="05000000000000000000" pitchFamily="2" charset="2"/>
              <a:buChar char="§"/>
            </a:pPr>
            <a:r>
              <a:rPr lang="en-US" sz="1500" dirty="0">
                <a:effectLst/>
              </a:rPr>
              <a:t>Family/community support.</a:t>
            </a:r>
            <a:endParaRPr lang="en-US" sz="1500" dirty="0"/>
          </a:p>
          <a:p>
            <a:pPr marL="800100" lvl="1" indent="-228600">
              <a:lnSpc>
                <a:spcPct val="90000"/>
              </a:lnSpc>
              <a:buFont typeface="Wingdings" panose="05000000000000000000" pitchFamily="2" charset="2"/>
              <a:buChar char="§"/>
            </a:pPr>
            <a:r>
              <a:rPr lang="en-US" sz="1500" dirty="0">
                <a:effectLst/>
              </a:rPr>
              <a:t>Proof of transitional housing upon re-entry.</a:t>
            </a:r>
          </a:p>
          <a:p>
            <a:pPr marL="342900" marR="0" lvl="0" indent="-228600">
              <a:lnSpc>
                <a:spcPct val="90000"/>
              </a:lnSpc>
              <a:spcBef>
                <a:spcPts val="0"/>
              </a:spcBef>
              <a:spcAft>
                <a:spcPts val="0"/>
              </a:spcAft>
              <a:buFont typeface="Wingdings" panose="05000000000000000000" pitchFamily="2" charset="2"/>
              <a:buChar char="§"/>
            </a:pPr>
            <a:r>
              <a:rPr lang="en-US" sz="1500" dirty="0">
                <a:effectLst/>
              </a:rPr>
              <a:t>What instruments, if anything, have already been submitted/filed?</a:t>
            </a:r>
          </a:p>
          <a:p>
            <a:pPr marL="342900" marR="0" lvl="0" indent="-228600">
              <a:lnSpc>
                <a:spcPct val="90000"/>
              </a:lnSpc>
              <a:spcBef>
                <a:spcPts val="0"/>
              </a:spcBef>
              <a:spcAft>
                <a:spcPts val="0"/>
              </a:spcAft>
              <a:buFont typeface="Wingdings" panose="05000000000000000000" pitchFamily="2" charset="2"/>
              <a:buChar char="§"/>
            </a:pPr>
            <a:r>
              <a:rPr lang="en-US" sz="1500" dirty="0">
                <a:effectLst/>
              </a:rPr>
              <a:t>Can you borrow from those to submit to DA?</a:t>
            </a:r>
          </a:p>
          <a:p>
            <a:pPr marL="342900" marR="0" lvl="0" indent="-228600">
              <a:lnSpc>
                <a:spcPct val="90000"/>
              </a:lnSpc>
              <a:spcBef>
                <a:spcPts val="0"/>
              </a:spcBef>
              <a:spcAft>
                <a:spcPts val="0"/>
              </a:spcAft>
              <a:buFont typeface="Wingdings" panose="05000000000000000000" pitchFamily="2" charset="2"/>
              <a:buChar char="§"/>
            </a:pPr>
            <a:r>
              <a:rPr lang="en-US" sz="1500" dirty="0">
                <a:effectLst/>
              </a:rPr>
              <a:t>Exhibits for Intake form.</a:t>
            </a:r>
          </a:p>
          <a:p>
            <a:pPr marL="342900" marR="0" lvl="0" indent="-228600">
              <a:lnSpc>
                <a:spcPct val="90000"/>
              </a:lnSpc>
              <a:spcBef>
                <a:spcPts val="0"/>
              </a:spcBef>
              <a:spcAft>
                <a:spcPts val="800"/>
              </a:spcAft>
              <a:buFont typeface="Wingdings" panose="05000000000000000000" pitchFamily="2" charset="2"/>
              <a:buChar char="§"/>
            </a:pPr>
            <a:r>
              <a:rPr lang="en-US" sz="1500" dirty="0">
                <a:effectLst/>
              </a:rPr>
              <a:t>With or without a lawyer.</a:t>
            </a:r>
          </a:p>
        </p:txBody>
      </p:sp>
    </p:spTree>
    <p:extLst>
      <p:ext uri="{BB962C8B-B14F-4D97-AF65-F5344CB8AC3E}">
        <p14:creationId xmlns:p14="http://schemas.microsoft.com/office/powerpoint/2010/main" val="1001233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5DBDF7-DE19-428F-B677-27D73804E37A}"/>
              </a:ext>
            </a:extLst>
          </p:cNvPr>
          <p:cNvSpPr txBox="1"/>
          <p:nvPr/>
        </p:nvSpPr>
        <p:spPr>
          <a:xfrm>
            <a:off x="580935" y="869304"/>
            <a:ext cx="6621144" cy="5307928"/>
          </a:xfrm>
          <a:prstGeom prst="rect">
            <a:avLst/>
          </a:prstGeom>
          <a:noFill/>
        </p:spPr>
        <p:txBody>
          <a:bodyPr wrap="square">
            <a:spAutoFit/>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DO I NEED A LAWYER?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No</a:t>
            </a:r>
            <a:r>
              <a:rPr lang="en-US" sz="1400" dirty="0">
                <a:effectLst/>
                <a:latin typeface="Calibri" panose="020F0502020204030204" pitchFamily="34" charset="0"/>
                <a:ea typeface="Calibri" panose="020F0502020204030204" pitchFamily="34" charset="0"/>
                <a:cs typeface="Calibri" panose="020F0502020204030204" pitchFamily="34" charset="0"/>
              </a:rPr>
              <a:t>, but it helps – a lot.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Calibri" panose="020F0502020204030204" pitchFamily="34" charset="0"/>
              </a:rPr>
              <a:t>If charging for services, </a:t>
            </a:r>
            <a:r>
              <a:rPr lang="en-US" sz="1400" i="1" dirty="0">
                <a:effectLst/>
                <a:latin typeface="Calibri" panose="020F0502020204030204" pitchFamily="34" charset="0"/>
                <a:ea typeface="Calibri" panose="020F0502020204030204" pitchFamily="34" charset="0"/>
                <a:cs typeface="Calibri" panose="020F0502020204030204" pitchFamily="34" charset="0"/>
              </a:rPr>
              <a:t>must be/should be</a:t>
            </a:r>
            <a:r>
              <a:rPr lang="en-US" sz="1400" dirty="0">
                <a:effectLst/>
                <a:latin typeface="Calibri" panose="020F0502020204030204" pitchFamily="34" charset="0"/>
                <a:ea typeface="Calibri" panose="020F0502020204030204" pitchFamily="34" charset="0"/>
                <a:cs typeface="Calibri" panose="020F0502020204030204" pitchFamily="34" charset="0"/>
              </a:rPr>
              <a:t> licensed attorney or working with one.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Calibri" panose="020F0502020204030204" pitchFamily="34" charset="0"/>
              </a:rPr>
              <a:t>If not charging, that’s different. Free advocacy is free advocacy.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What can a lawyer do?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Review eligibility.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Prepare the Intake Form plus Exhibits for “easy application.”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Prepare the Initial Filing.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Honest broker in presenting to the Court.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Preparation and submission of later legal filings (sentencing memos, etc.).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Provide “united front” when interfacing with the Court.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Better understanding and advancement of “all sentencing options.”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Advisement of rights.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Sheppard the case more quickly.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All legal research and writing for court filings.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Advance legal argument on any controversies between/among client, DA, and Court.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Handle all resentencing matters before the Court.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Field client and family’s questions throughout.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Strategize on where/timing to place resources (e.g., BPH or LA DA).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AutoShape 2">
            <a:extLst>
              <a:ext uri="{FF2B5EF4-FFF2-40B4-BE49-F238E27FC236}">
                <a16:creationId xmlns:a16="http://schemas.microsoft.com/office/drawing/2014/main" id="{D58D164F-27D5-4635-8EC0-A61AF6A6823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extLst>
              <a:ext uri="{FF2B5EF4-FFF2-40B4-BE49-F238E27FC236}">
                <a16:creationId xmlns:a16="http://schemas.microsoft.com/office/drawing/2014/main" id="{A40574ED-9A7C-4A02-A46C-41B23E805882}"/>
              </a:ext>
            </a:extLst>
          </p:cNvPr>
          <p:cNvSpPr>
            <a:spLocks noChangeAspect="1" noChangeArrowheads="1"/>
          </p:cNvSpPr>
          <p:nvPr/>
        </p:nvSpPr>
        <p:spPr bwMode="auto">
          <a:xfrm>
            <a:off x="6095999" y="3429000"/>
            <a:ext cx="1728247"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a:extLst>
              <a:ext uri="{FF2B5EF4-FFF2-40B4-BE49-F238E27FC236}">
                <a16:creationId xmlns:a16="http://schemas.microsoft.com/office/drawing/2014/main" id="{1E211B6F-E628-492A-B5AA-3A3C3148247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a:extLst>
              <a:ext uri="{FF2B5EF4-FFF2-40B4-BE49-F238E27FC236}">
                <a16:creationId xmlns:a16="http://schemas.microsoft.com/office/drawing/2014/main" id="{649A4DB8-2420-4DA2-9244-9DF6243A30CD}"/>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a:extLst>
              <a:ext uri="{FF2B5EF4-FFF2-40B4-BE49-F238E27FC236}">
                <a16:creationId xmlns:a16="http://schemas.microsoft.com/office/drawing/2014/main" id="{2EC69408-91D9-4AF4-8BF1-A75C54F086F2}"/>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DFAC279A-D31D-4D9E-9DAB-E139D691F694}"/>
              </a:ext>
            </a:extLst>
          </p:cNvPr>
          <p:cNvPicPr>
            <a:picLocks noChangeAspect="1"/>
          </p:cNvPicPr>
          <p:nvPr/>
        </p:nvPicPr>
        <p:blipFill>
          <a:blip r:embed="rId2"/>
          <a:stretch>
            <a:fillRect/>
          </a:stretch>
        </p:blipFill>
        <p:spPr>
          <a:xfrm>
            <a:off x="8728066" y="470490"/>
            <a:ext cx="2977684" cy="2638720"/>
          </a:xfrm>
          <a:prstGeom prst="rect">
            <a:avLst/>
          </a:prstGeom>
          <a:effectLst>
            <a:softEdge rad="635000"/>
          </a:effectLst>
        </p:spPr>
      </p:pic>
    </p:spTree>
    <p:extLst>
      <p:ext uri="{BB962C8B-B14F-4D97-AF65-F5344CB8AC3E}">
        <p14:creationId xmlns:p14="http://schemas.microsoft.com/office/powerpoint/2010/main" val="628716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F44862-910C-4AED-9578-1339252BA340}"/>
              </a:ext>
            </a:extLst>
          </p:cNvPr>
          <p:cNvSpPr>
            <a:spLocks noGrp="1"/>
          </p:cNvSpPr>
          <p:nvPr>
            <p:ph idx="1"/>
          </p:nvPr>
        </p:nvSpPr>
        <p:spPr>
          <a:xfrm>
            <a:off x="4705350" y="0"/>
            <a:ext cx="7486650" cy="6858000"/>
          </a:xfrm>
        </p:spPr>
        <p:txBody>
          <a:bodyPr>
            <a:normAutofit/>
          </a:bodyPr>
          <a:lstStyle/>
          <a:p>
            <a:pPr marL="342900" marR="0" lvl="0" indent="-342900">
              <a:lnSpc>
                <a:spcPct val="200000"/>
              </a:lnSpc>
              <a:spcBef>
                <a:spcPts val="0"/>
              </a:spcBef>
              <a:buFont typeface="Symbol" panose="05050102010706020507" pitchFamily="18" charset="2"/>
              <a:buChar char=""/>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Take this window of opportunity now.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buFont typeface="Symbol" panose="05050102010706020507" pitchFamily="18" charset="2"/>
              <a:buChar char=""/>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Worry that 4 years is not long enough to get it all done.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buFont typeface="Symbol" panose="05050102010706020507" pitchFamily="18" charset="2"/>
              <a:buChar char=""/>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Judges decide, DA and defense counsel persuade.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buFont typeface="Symbol" panose="05050102010706020507" pitchFamily="18" charset="2"/>
              <a:buChar char=""/>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Stipulations can speed process along.</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buFont typeface="Symbol" panose="05050102010706020507" pitchFamily="18" charset="2"/>
              <a:buChar char=""/>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More LA County parole dates for lifers will occur.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buFont typeface="Symbol" panose="05050102010706020507" pitchFamily="18" charset="2"/>
              <a:buChar char=""/>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LWOP by special circumstances will likely be affected.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buFont typeface="Symbol" panose="05050102010706020507" pitchFamily="18" charset="2"/>
              <a:buChar char=""/>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Get to the front of the line in the Court’s docket.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buFont typeface="Symbol" panose="05050102010706020507" pitchFamily="18" charset="2"/>
              <a:buChar char=""/>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Get ready of COVID19 to complicate, especially because it’s LA County.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buFont typeface="Symbol" panose="05050102010706020507" pitchFamily="18" charset="2"/>
              <a:buChar char=""/>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Ultimately how many resources are devoted to LA DA will matter greatly.</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buFont typeface="Symbol" panose="05050102010706020507" pitchFamily="18" charset="2"/>
              <a:buChar char=""/>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State-wide legislative relief is the ultimate goal.</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buFont typeface="Symbol" panose="05050102010706020507" pitchFamily="18" charset="2"/>
              <a:buChar char=""/>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All politics is local and personal – get and stay involved.</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Title 3">
            <a:extLst>
              <a:ext uri="{FF2B5EF4-FFF2-40B4-BE49-F238E27FC236}">
                <a16:creationId xmlns:a16="http://schemas.microsoft.com/office/drawing/2014/main" id="{0B9130C9-1FC1-4B49-9928-992D106E4C08}"/>
              </a:ext>
            </a:extLst>
          </p:cNvPr>
          <p:cNvSpPr>
            <a:spLocks noGrp="1"/>
          </p:cNvSpPr>
          <p:nvPr>
            <p:ph type="title"/>
          </p:nvPr>
        </p:nvSpPr>
        <p:spPr>
          <a:xfrm>
            <a:off x="177282" y="2893096"/>
            <a:ext cx="4376058" cy="587441"/>
          </a:xfrm>
        </p:spPr>
        <p:txBody>
          <a:bodyPr/>
          <a:lstStyle/>
          <a:p>
            <a:r>
              <a:rPr lang="en-US" sz="2400" b="1" dirty="0">
                <a:effectLst/>
                <a:ea typeface="Calibri" panose="020F0502020204030204" pitchFamily="34" charset="0"/>
              </a:rPr>
              <a:t>ODD’s and END’s // CONCLUSIONS</a:t>
            </a:r>
            <a:endParaRPr lang="en-US" sz="2400" dirty="0"/>
          </a:p>
        </p:txBody>
      </p:sp>
    </p:spTree>
    <p:extLst>
      <p:ext uri="{BB962C8B-B14F-4D97-AF65-F5344CB8AC3E}">
        <p14:creationId xmlns:p14="http://schemas.microsoft.com/office/powerpoint/2010/main" val="733300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CF8894-E731-4481-9676-B5A5EB0EB346}"/>
              </a:ext>
            </a:extLst>
          </p:cNvPr>
          <p:cNvSpPr>
            <a:spLocks noGrp="1"/>
          </p:cNvSpPr>
          <p:nvPr>
            <p:ph type="sldNum" sz="quarter" idx="10"/>
          </p:nvPr>
        </p:nvSpPr>
        <p:spPr/>
        <p:txBody>
          <a:bodyPr/>
          <a:lstStyle/>
          <a:p>
            <a:r>
              <a:rPr lang="en-US"/>
              <a:t>PAGE </a:t>
            </a:r>
            <a:fld id="{4A9B5881-4007-4345-955A-79C2656F0C49}" type="slidenum">
              <a:rPr lang="en-US" smtClean="0"/>
              <a:pPr/>
              <a:t>25</a:t>
            </a:fld>
            <a:endParaRPr lang="en-US" dirty="0"/>
          </a:p>
        </p:txBody>
      </p:sp>
      <p:pic>
        <p:nvPicPr>
          <p:cNvPr id="4" name="Picture 3">
            <a:extLst>
              <a:ext uri="{FF2B5EF4-FFF2-40B4-BE49-F238E27FC236}">
                <a16:creationId xmlns:a16="http://schemas.microsoft.com/office/drawing/2014/main" id="{2DBA1175-3D75-41CE-8B5C-0FAFEAB3F407}"/>
              </a:ext>
            </a:extLst>
          </p:cNvPr>
          <p:cNvPicPr>
            <a:picLocks noChangeAspect="1"/>
          </p:cNvPicPr>
          <p:nvPr/>
        </p:nvPicPr>
        <p:blipFill>
          <a:blip r:embed="rId2"/>
          <a:stretch>
            <a:fillRect/>
          </a:stretch>
        </p:blipFill>
        <p:spPr>
          <a:xfrm>
            <a:off x="0" y="0"/>
            <a:ext cx="3946967" cy="6721475"/>
          </a:xfrm>
          <a:prstGeom prst="rect">
            <a:avLst/>
          </a:prstGeom>
        </p:spPr>
      </p:pic>
      <p:pic>
        <p:nvPicPr>
          <p:cNvPr id="6" name="Picture 5">
            <a:extLst>
              <a:ext uri="{FF2B5EF4-FFF2-40B4-BE49-F238E27FC236}">
                <a16:creationId xmlns:a16="http://schemas.microsoft.com/office/drawing/2014/main" id="{256AF61C-AA4A-4A93-8229-3304DDFF80D0}"/>
              </a:ext>
            </a:extLst>
          </p:cNvPr>
          <p:cNvPicPr>
            <a:picLocks noChangeAspect="1"/>
          </p:cNvPicPr>
          <p:nvPr/>
        </p:nvPicPr>
        <p:blipFill>
          <a:blip r:embed="rId3"/>
          <a:stretch>
            <a:fillRect/>
          </a:stretch>
        </p:blipFill>
        <p:spPr>
          <a:xfrm>
            <a:off x="3946967" y="0"/>
            <a:ext cx="4282633" cy="6721474"/>
          </a:xfrm>
          <a:prstGeom prst="rect">
            <a:avLst/>
          </a:prstGeom>
        </p:spPr>
      </p:pic>
      <p:pic>
        <p:nvPicPr>
          <p:cNvPr id="8" name="Picture 7">
            <a:extLst>
              <a:ext uri="{FF2B5EF4-FFF2-40B4-BE49-F238E27FC236}">
                <a16:creationId xmlns:a16="http://schemas.microsoft.com/office/drawing/2014/main" id="{747B5F13-49CE-4A8B-9ACC-65A5EF6B43A4}"/>
              </a:ext>
            </a:extLst>
          </p:cNvPr>
          <p:cNvPicPr>
            <a:picLocks noChangeAspect="1"/>
          </p:cNvPicPr>
          <p:nvPr/>
        </p:nvPicPr>
        <p:blipFill>
          <a:blip r:embed="rId4"/>
          <a:stretch>
            <a:fillRect/>
          </a:stretch>
        </p:blipFill>
        <p:spPr>
          <a:xfrm>
            <a:off x="8229600" y="0"/>
            <a:ext cx="3962400" cy="6721475"/>
          </a:xfrm>
          <a:prstGeom prst="rect">
            <a:avLst/>
          </a:prstGeom>
        </p:spPr>
      </p:pic>
    </p:spTree>
    <p:extLst>
      <p:ext uri="{BB962C8B-B14F-4D97-AF65-F5344CB8AC3E}">
        <p14:creationId xmlns:p14="http://schemas.microsoft.com/office/powerpoint/2010/main" val="2530905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99934F2-031E-483D-974E-BE5E547B411F}"/>
              </a:ext>
            </a:extLst>
          </p:cNvPr>
          <p:cNvSpPr>
            <a:spLocks noGrp="1"/>
          </p:cNvSpPr>
          <p:nvPr>
            <p:ph type="ftr" sz="quarter" idx="11"/>
          </p:nvPr>
        </p:nvSpPr>
        <p:spPr>
          <a:xfrm>
            <a:off x="2172992" y="5973223"/>
            <a:ext cx="1999086" cy="785528"/>
          </a:xfrm>
        </p:spPr>
        <p:txBody>
          <a:bodyPr anchor="ctr">
            <a:normAutofit fontScale="40000" lnSpcReduction="20000"/>
          </a:bodyPr>
          <a:lstStyle/>
          <a:p>
            <a:pPr algn="ctr">
              <a:spcAft>
                <a:spcPts val="600"/>
              </a:spcAft>
            </a:pPr>
            <a:r>
              <a:rPr lang="en-US" b="1" spc="100" dirty="0"/>
              <a:t>P.O. Box 2809</a:t>
            </a:r>
          </a:p>
          <a:p>
            <a:pPr algn="ctr">
              <a:spcAft>
                <a:spcPts val="600"/>
              </a:spcAft>
            </a:pPr>
            <a:r>
              <a:rPr lang="en-US" b="1" spc="100" noProof="0" dirty="0"/>
              <a:t>San Francisco, CA 94126</a:t>
            </a:r>
          </a:p>
          <a:p>
            <a:pPr algn="ctr">
              <a:spcAft>
                <a:spcPts val="600"/>
              </a:spcAft>
            </a:pPr>
            <a:r>
              <a:rPr lang="en-US" b="1" spc="100" noProof="0" dirty="0">
                <a:hlinkClick r:id="rId2">
                  <a:extLst>
                    <a:ext uri="{A12FA001-AC4F-418D-AE19-62706E023703}">
                      <ahyp:hlinkClr xmlns:ahyp="http://schemas.microsoft.com/office/drawing/2018/hyperlinkcolor" val="tx"/>
                    </a:ext>
                  </a:extLst>
                </a:hlinkClick>
              </a:rPr>
              <a:t>www.prisonerattorney.com</a:t>
            </a:r>
            <a:endParaRPr lang="en-US" b="1" spc="100" noProof="0" dirty="0"/>
          </a:p>
          <a:p>
            <a:pPr algn="ctr">
              <a:spcAft>
                <a:spcPts val="600"/>
              </a:spcAft>
            </a:pPr>
            <a:r>
              <a:rPr lang="en-US" b="1" spc="100" noProof="0" dirty="0">
                <a:hlinkClick r:id="rId3">
                  <a:extLst>
                    <a:ext uri="{A12FA001-AC4F-418D-AE19-62706E023703}">
                      <ahyp:hlinkClr xmlns:ahyp="http://schemas.microsoft.com/office/drawing/2018/hyperlinkcolor" val="tx"/>
                    </a:ext>
                  </a:extLst>
                </a:hlinkClick>
              </a:rPr>
              <a:t>www.charlescarbone.com</a:t>
            </a:r>
            <a:r>
              <a:rPr lang="en-US" b="1" spc="100" noProof="0" dirty="0"/>
              <a:t> </a:t>
            </a:r>
          </a:p>
          <a:p>
            <a:pPr>
              <a:spcAft>
                <a:spcPts val="600"/>
              </a:spcAft>
            </a:pPr>
            <a:endParaRPr lang="en-US" noProof="0" dirty="0"/>
          </a:p>
        </p:txBody>
      </p:sp>
      <p:sp>
        <p:nvSpPr>
          <p:cNvPr id="20" name="Title 2">
            <a:extLst>
              <a:ext uri="{FF2B5EF4-FFF2-40B4-BE49-F238E27FC236}">
                <a16:creationId xmlns:a16="http://schemas.microsoft.com/office/drawing/2014/main" id="{B6ADFEEC-48AC-437E-9CB7-CCDA42B981C8}"/>
              </a:ext>
            </a:extLst>
          </p:cNvPr>
          <p:cNvSpPr>
            <a:spLocks noGrp="1"/>
          </p:cNvSpPr>
          <p:nvPr>
            <p:ph type="title"/>
          </p:nvPr>
        </p:nvSpPr>
        <p:spPr>
          <a:xfrm>
            <a:off x="2106132" y="735087"/>
            <a:ext cx="3060802" cy="1080938"/>
          </a:xfrm>
        </p:spPr>
        <p:txBody>
          <a:bodyPr anchor="ctr">
            <a:normAutofit/>
          </a:bodyPr>
          <a:lstStyle/>
          <a:p>
            <a:r>
              <a:rPr lang="en-US" sz="2800" dirty="0">
                <a:solidFill>
                  <a:schemeClr val="tx1"/>
                </a:solidFill>
              </a:rPr>
              <a:t>Charles Carbone, Attorney</a:t>
            </a:r>
          </a:p>
        </p:txBody>
      </p:sp>
      <p:sp>
        <p:nvSpPr>
          <p:cNvPr id="27" name="Text Placeholder 4">
            <a:extLst>
              <a:ext uri="{FF2B5EF4-FFF2-40B4-BE49-F238E27FC236}">
                <a16:creationId xmlns:a16="http://schemas.microsoft.com/office/drawing/2014/main" id="{07D5618B-4FEA-4409-894B-746C7EE2BE3F}"/>
              </a:ext>
            </a:extLst>
          </p:cNvPr>
          <p:cNvSpPr>
            <a:spLocks noGrp="1"/>
          </p:cNvSpPr>
          <p:nvPr>
            <p:ph type="body" sz="quarter" idx="19"/>
          </p:nvPr>
        </p:nvSpPr>
        <p:spPr>
          <a:xfrm>
            <a:off x="8662988" y="746125"/>
            <a:ext cx="3452812" cy="1058862"/>
          </a:xfrm>
        </p:spPr>
        <p:txBody>
          <a:bodyPr/>
          <a:lstStyle/>
          <a:p>
            <a:r>
              <a:rPr lang="en-US" dirty="0">
                <a:solidFill>
                  <a:schemeClr val="tx1"/>
                </a:solidFill>
              </a:rPr>
              <a:t>Steve Castillo, Paralegal</a:t>
            </a:r>
          </a:p>
        </p:txBody>
      </p:sp>
      <p:pic>
        <p:nvPicPr>
          <p:cNvPr id="6" name="Content Placeholder 5" descr="A person wearing a suit and tie smiling at the camera&#10;&#10;Description automatically generated">
            <a:extLst>
              <a:ext uri="{FF2B5EF4-FFF2-40B4-BE49-F238E27FC236}">
                <a16:creationId xmlns:a16="http://schemas.microsoft.com/office/drawing/2014/main" id="{037B8BE6-2416-4854-AAE8-FD17875D434A}"/>
              </a:ext>
            </a:extLst>
          </p:cNvPr>
          <p:cNvPicPr>
            <a:picLocks noGrp="1" noChangeAspect="1"/>
          </p:cNvPicPr>
          <p:nvPr>
            <p:ph sz="quarter" idx="20"/>
          </p:nvPr>
        </p:nvPicPr>
        <p:blipFill rotWithShape="1">
          <a:blip r:embed="rId4"/>
          <a:srcRect r="4" b="14174"/>
          <a:stretch/>
        </p:blipFill>
        <p:spPr>
          <a:xfrm>
            <a:off x="1685407" y="2130150"/>
            <a:ext cx="3060802" cy="3713162"/>
          </a:xfrm>
          <a:noFill/>
          <a:effectLst>
            <a:glow rad="228600">
              <a:schemeClr val="tx1">
                <a:alpha val="40000"/>
              </a:schemeClr>
            </a:glow>
            <a:innerShdw blurRad="114300">
              <a:prstClr val="black"/>
            </a:innerShdw>
          </a:effectLst>
        </p:spPr>
      </p:pic>
      <p:pic>
        <p:nvPicPr>
          <p:cNvPr id="15" name="Picture 14" descr="A person wearing a suit and tie&#10;&#10;Description automatically generated">
            <a:extLst>
              <a:ext uri="{FF2B5EF4-FFF2-40B4-BE49-F238E27FC236}">
                <a16:creationId xmlns:a16="http://schemas.microsoft.com/office/drawing/2014/main" id="{1CB64FB2-46EB-4F99-951A-21D7C67A81FF}"/>
              </a:ext>
            </a:extLst>
          </p:cNvPr>
          <p:cNvPicPr>
            <a:picLocks noChangeAspect="1"/>
          </p:cNvPicPr>
          <p:nvPr/>
        </p:nvPicPr>
        <p:blipFill rotWithShape="1">
          <a:blip r:embed="rId5"/>
          <a:srcRect r="-1" b="13260"/>
          <a:stretch/>
        </p:blipFill>
        <p:spPr>
          <a:xfrm>
            <a:off x="8806239" y="2187823"/>
            <a:ext cx="3060802" cy="3713162"/>
          </a:xfrm>
          <a:prstGeom prst="rect">
            <a:avLst/>
          </a:prstGeom>
          <a:noFill/>
          <a:effectLst>
            <a:glow rad="228600">
              <a:schemeClr val="tx1">
                <a:alpha val="40000"/>
              </a:schemeClr>
            </a:glow>
            <a:innerShdw blurRad="114300">
              <a:prstClr val="black"/>
            </a:innerShdw>
          </a:effectLst>
        </p:spPr>
      </p:pic>
      <p:sp>
        <p:nvSpPr>
          <p:cNvPr id="25" name="TextBox 24">
            <a:extLst>
              <a:ext uri="{FF2B5EF4-FFF2-40B4-BE49-F238E27FC236}">
                <a16:creationId xmlns:a16="http://schemas.microsoft.com/office/drawing/2014/main" id="{3FD16D29-7C57-4C2A-A9BC-C8A80E47FF81}"/>
              </a:ext>
            </a:extLst>
          </p:cNvPr>
          <p:cNvSpPr txBox="1"/>
          <p:nvPr/>
        </p:nvSpPr>
        <p:spPr>
          <a:xfrm>
            <a:off x="9399424" y="6050086"/>
            <a:ext cx="2081213" cy="877163"/>
          </a:xfrm>
          <a:prstGeom prst="rect">
            <a:avLst/>
          </a:prstGeom>
          <a:noFill/>
        </p:spPr>
        <p:txBody>
          <a:bodyPr wrap="square">
            <a:spAutoFit/>
          </a:bodyPr>
          <a:lstStyle/>
          <a:p>
            <a:pPr algn="ctr"/>
            <a:r>
              <a:rPr lang="en-US" sz="700" spc="100" dirty="0"/>
              <a:t>P.O. Box 39755</a:t>
            </a:r>
          </a:p>
          <a:p>
            <a:pPr algn="ctr"/>
            <a:r>
              <a:rPr lang="en-US" sz="700" spc="100" dirty="0"/>
              <a:t>Downey</a:t>
            </a:r>
            <a:r>
              <a:rPr lang="en-US" sz="700" spc="100" noProof="0" dirty="0"/>
              <a:t>, CA 90239</a:t>
            </a:r>
          </a:p>
          <a:p>
            <a:pPr algn="ctr"/>
            <a:r>
              <a:rPr lang="en-US" sz="700" spc="100" noProof="0" dirty="0">
                <a:hlinkClick r:id="rId6">
                  <a:extLst>
                    <a:ext uri="{A12FA001-AC4F-418D-AE19-62706E023703}">
                      <ahyp:hlinkClr xmlns:ahyp="http://schemas.microsoft.com/office/drawing/2018/hyperlinkcolor" val="tx"/>
                    </a:ext>
                  </a:extLst>
                </a:hlinkClick>
              </a:rPr>
              <a:t>www.</a:t>
            </a:r>
            <a:r>
              <a:rPr lang="en-US" sz="700" spc="100" dirty="0">
                <a:hlinkClick r:id="rId6">
                  <a:extLst>
                    <a:ext uri="{A12FA001-AC4F-418D-AE19-62706E023703}">
                      <ahyp:hlinkClr xmlns:ahyp="http://schemas.microsoft.com/office/drawing/2018/hyperlinkcolor" val="tx"/>
                    </a:ext>
                  </a:extLst>
                </a:hlinkClick>
              </a:rPr>
              <a:t>stevecastilloconsulting</a:t>
            </a:r>
            <a:r>
              <a:rPr lang="en-US" sz="700" spc="100" noProof="0" dirty="0">
                <a:hlinkClick r:id="rId6">
                  <a:extLst>
                    <a:ext uri="{A12FA001-AC4F-418D-AE19-62706E023703}">
                      <ahyp:hlinkClr xmlns:ahyp="http://schemas.microsoft.com/office/drawing/2018/hyperlinkcolor" val="tx"/>
                    </a:ext>
                  </a:extLst>
                </a:hlinkClick>
              </a:rPr>
              <a:t>.com</a:t>
            </a:r>
            <a:endParaRPr lang="en-US" sz="700" spc="100" noProof="0" dirty="0"/>
          </a:p>
          <a:p>
            <a:pPr>
              <a:spcAft>
                <a:spcPts val="600"/>
              </a:spcAft>
            </a:pPr>
            <a:endParaRPr lang="en-US" sz="700" spc="100" noProof="0" dirty="0"/>
          </a:p>
          <a:p>
            <a:pPr>
              <a:spcAft>
                <a:spcPts val="600"/>
              </a:spcAft>
            </a:pPr>
            <a:endParaRPr lang="en-US" noProof="0" dirty="0"/>
          </a:p>
        </p:txBody>
      </p:sp>
      <p:pic>
        <p:nvPicPr>
          <p:cNvPr id="28" name="Picture 27" descr="A close up of a logo&#10;&#10;Description automatically generated">
            <a:extLst>
              <a:ext uri="{FF2B5EF4-FFF2-40B4-BE49-F238E27FC236}">
                <a16:creationId xmlns:a16="http://schemas.microsoft.com/office/drawing/2014/main" id="{3C5F380E-34BB-4B3A-B444-BE8BD69BC47B}"/>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5900246" y="2705100"/>
            <a:ext cx="2108043" cy="2377440"/>
          </a:xfrm>
          <a:prstGeom prst="rect">
            <a:avLst/>
          </a:prstGeom>
        </p:spPr>
      </p:pic>
      <p:sp>
        <p:nvSpPr>
          <p:cNvPr id="10" name="TextBox 9">
            <a:extLst>
              <a:ext uri="{FF2B5EF4-FFF2-40B4-BE49-F238E27FC236}">
                <a16:creationId xmlns:a16="http://schemas.microsoft.com/office/drawing/2014/main" id="{1968C41B-745E-47C9-81E1-5397ABF8B591}"/>
              </a:ext>
            </a:extLst>
          </p:cNvPr>
          <p:cNvSpPr txBox="1"/>
          <p:nvPr/>
        </p:nvSpPr>
        <p:spPr>
          <a:xfrm>
            <a:off x="4540299" y="6604084"/>
            <a:ext cx="4577495" cy="253916"/>
          </a:xfrm>
          <a:prstGeom prst="rect">
            <a:avLst/>
          </a:prstGeom>
          <a:noFill/>
        </p:spPr>
        <p:txBody>
          <a:bodyPr wrap="square">
            <a:spAutoFit/>
          </a:bodyPr>
          <a:lstStyle/>
          <a:p>
            <a:r>
              <a:rPr lang="en-US" sz="1050" noProof="0" dirty="0"/>
              <a:t>Copyright © 2020 Charles Carbone, Attorney at Law- All Rights Reserved.</a:t>
            </a:r>
          </a:p>
        </p:txBody>
      </p:sp>
    </p:spTree>
    <p:extLst>
      <p:ext uri="{BB962C8B-B14F-4D97-AF65-F5344CB8AC3E}">
        <p14:creationId xmlns:p14="http://schemas.microsoft.com/office/powerpoint/2010/main" val="3794907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xfrm>
            <a:off x="0" y="1"/>
            <a:ext cx="3981796" cy="6721472"/>
          </a:xfrm>
        </p:spPr>
        <p:txBody>
          <a:bodyPr/>
          <a:lstStyle/>
          <a:p>
            <a:pPr algn="ctr"/>
            <a:r>
              <a:rPr lang="en-US" dirty="0"/>
              <a:t>Disclaimer</a:t>
            </a:r>
          </a:p>
        </p:txBody>
      </p:sp>
      <p:sp>
        <p:nvSpPr>
          <p:cNvPr id="4" name="Content Placeholder 3">
            <a:extLst>
              <a:ext uri="{FF2B5EF4-FFF2-40B4-BE49-F238E27FC236}">
                <a16:creationId xmlns:a16="http://schemas.microsoft.com/office/drawing/2014/main" id="{8B863B31-6429-468C-9624-0D0BBDBACA62}"/>
              </a:ext>
            </a:extLst>
          </p:cNvPr>
          <p:cNvSpPr>
            <a:spLocks noGrp="1"/>
          </p:cNvSpPr>
          <p:nvPr>
            <p:ph idx="1"/>
          </p:nvPr>
        </p:nvSpPr>
        <p:spPr>
          <a:xfrm>
            <a:off x="4680412" y="254000"/>
            <a:ext cx="6648448" cy="6349999"/>
          </a:xfrm>
        </p:spPr>
        <p:txBody>
          <a:bodyPr>
            <a:noAutofit/>
          </a:bodyPr>
          <a:lstStyle/>
          <a:p>
            <a:pPr>
              <a:lnSpc>
                <a:spcPct val="107000"/>
              </a:lnSpc>
              <a:spcBef>
                <a:spcPts val="0"/>
              </a:spcBef>
            </a:pPr>
            <a:r>
              <a:rPr lang="en-US" sz="1700" dirty="0">
                <a:solidFill>
                  <a:schemeClr val="tx1"/>
                </a:solidFill>
                <a:effectLst/>
                <a:ea typeface="Calibri" panose="020F0502020204030204" pitchFamily="34" charset="0"/>
                <a:cs typeface="Times New Roman" panose="02020603050405020304" pitchFamily="18" charset="0"/>
              </a:rPr>
              <a:t>We are not the LA DA’s office.</a:t>
            </a:r>
            <a:endParaRPr lang="en-US" sz="1700" dirty="0">
              <a:solidFill>
                <a:schemeClr val="tx1"/>
              </a:solidFill>
              <a:ea typeface="Calibri" panose="020F0502020204030204" pitchFamily="34" charset="0"/>
              <a:cs typeface="Times New Roman" panose="02020603050405020304" pitchFamily="18" charset="0"/>
            </a:endParaRPr>
          </a:p>
          <a:p>
            <a:pPr>
              <a:lnSpc>
                <a:spcPct val="107000"/>
              </a:lnSpc>
              <a:spcBef>
                <a:spcPts val="0"/>
              </a:spcBef>
            </a:pPr>
            <a:r>
              <a:rPr lang="en-US" sz="1700" dirty="0">
                <a:solidFill>
                  <a:schemeClr val="tx1"/>
                </a:solidFill>
                <a:effectLst/>
                <a:ea typeface="Calibri" panose="020F0502020204030204" pitchFamily="34" charset="0"/>
                <a:cs typeface="Times New Roman" panose="02020603050405020304" pitchFamily="18" charset="0"/>
              </a:rPr>
              <a:t>Charles has 25 years plus of prisoner rights law and advocacy. </a:t>
            </a:r>
            <a:endParaRPr lang="en-US" sz="1700" dirty="0">
              <a:solidFill>
                <a:schemeClr val="tx1"/>
              </a:solidFill>
              <a:ea typeface="Calibri" panose="020F0502020204030204" pitchFamily="34" charset="0"/>
              <a:cs typeface="Times New Roman" panose="02020603050405020304" pitchFamily="18" charset="0"/>
            </a:endParaRPr>
          </a:p>
          <a:p>
            <a:pPr>
              <a:lnSpc>
                <a:spcPct val="107000"/>
              </a:lnSpc>
              <a:spcBef>
                <a:spcPts val="0"/>
              </a:spcBef>
            </a:pPr>
            <a:r>
              <a:rPr lang="en-US" sz="1700" dirty="0">
                <a:solidFill>
                  <a:schemeClr val="tx1"/>
                </a:solidFill>
                <a:effectLst/>
                <a:ea typeface="Calibri" panose="020F0502020204030204" pitchFamily="34" charset="0"/>
                <a:cs typeface="Times New Roman" panose="02020603050405020304" pitchFamily="18" charset="0"/>
              </a:rPr>
              <a:t>Steve has 20 years plus as a paralegal and prisoner advocate.</a:t>
            </a:r>
            <a:endParaRPr lang="en-US" sz="1700" dirty="0">
              <a:solidFill>
                <a:schemeClr val="tx1"/>
              </a:solidFill>
              <a:ea typeface="Calibri" panose="020F0502020204030204" pitchFamily="34" charset="0"/>
              <a:cs typeface="Times New Roman" panose="02020603050405020304" pitchFamily="18" charset="0"/>
            </a:endParaRPr>
          </a:p>
          <a:p>
            <a:pPr>
              <a:lnSpc>
                <a:spcPct val="107000"/>
              </a:lnSpc>
              <a:spcBef>
                <a:spcPts val="0"/>
              </a:spcBef>
            </a:pPr>
            <a:r>
              <a:rPr lang="en-US" sz="1700" dirty="0">
                <a:solidFill>
                  <a:schemeClr val="tx1"/>
                </a:solidFill>
                <a:effectLst/>
                <a:ea typeface="Calibri" panose="020F0502020204030204" pitchFamily="34" charset="0"/>
                <a:cs typeface="Times New Roman" panose="02020603050405020304" pitchFamily="18" charset="0"/>
              </a:rPr>
              <a:t>We have studied the law, but more importantly, </a:t>
            </a:r>
            <a:r>
              <a:rPr lang="en-US" sz="1700" b="1" dirty="0">
                <a:solidFill>
                  <a:schemeClr val="tx1"/>
                </a:solidFill>
                <a:effectLst/>
                <a:ea typeface="Calibri" panose="020F0502020204030204" pitchFamily="34" charset="0"/>
                <a:cs typeface="Times New Roman" panose="02020603050405020304" pitchFamily="18" charset="0"/>
              </a:rPr>
              <a:t>we have lived the law</a:t>
            </a:r>
            <a:r>
              <a:rPr lang="en-US" sz="1700" dirty="0">
                <a:solidFill>
                  <a:schemeClr val="tx1"/>
                </a:solidFill>
                <a:effectLst/>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Times New Roman" panose="02020603050405020304" pitchFamily="18" charset="0"/>
              <a:buChar char="-"/>
            </a:pPr>
            <a:r>
              <a:rPr lang="en-US" sz="1700" dirty="0">
                <a:solidFill>
                  <a:schemeClr val="tx1"/>
                </a:solidFill>
                <a:effectLst/>
                <a:ea typeface="Calibri" panose="020F0502020204030204" pitchFamily="34" charset="0"/>
                <a:cs typeface="Times New Roman" panose="02020603050405020304" pitchFamily="18" charset="0"/>
              </a:rPr>
              <a:t>Second SB260 hearing ever.</a:t>
            </a:r>
          </a:p>
          <a:p>
            <a:pPr marL="342900" marR="0" lvl="0" indent="-342900">
              <a:lnSpc>
                <a:spcPct val="107000"/>
              </a:lnSpc>
              <a:spcBef>
                <a:spcPts val="0"/>
              </a:spcBef>
              <a:spcAft>
                <a:spcPts val="0"/>
              </a:spcAft>
              <a:buFont typeface="Times New Roman" panose="02020603050405020304" pitchFamily="18" charset="0"/>
              <a:buChar char="-"/>
            </a:pPr>
            <a:r>
              <a:rPr lang="en-US" sz="1700" dirty="0">
                <a:solidFill>
                  <a:schemeClr val="tx1"/>
                </a:solidFill>
                <a:effectLst/>
                <a:ea typeface="Calibri" panose="020F0502020204030204" pitchFamily="34" charset="0"/>
                <a:cs typeface="Times New Roman" panose="02020603050405020304" pitchFamily="18" charset="0"/>
              </a:rPr>
              <a:t>Second successful Petition for Recall.</a:t>
            </a:r>
          </a:p>
          <a:p>
            <a:pPr marL="342900" marR="0" lvl="0" indent="-342900">
              <a:lnSpc>
                <a:spcPct val="107000"/>
              </a:lnSpc>
              <a:spcBef>
                <a:spcPts val="0"/>
              </a:spcBef>
              <a:spcAft>
                <a:spcPts val="0"/>
              </a:spcAft>
              <a:buFont typeface="Times New Roman" panose="02020603050405020304" pitchFamily="18" charset="0"/>
              <a:buChar char="-"/>
            </a:pPr>
            <a:r>
              <a:rPr lang="en-US" sz="1700" dirty="0">
                <a:solidFill>
                  <a:schemeClr val="tx1"/>
                </a:solidFill>
                <a:effectLst/>
                <a:ea typeface="Calibri" panose="020F0502020204030204" pitchFamily="34" charset="0"/>
                <a:cs typeface="Times New Roman" panose="02020603050405020304" pitchFamily="18" charset="0"/>
              </a:rPr>
              <a:t>First file and successful SB 1437 cases. (</a:t>
            </a:r>
            <a:r>
              <a:rPr lang="en-US" sz="1700" dirty="0" err="1">
                <a:solidFill>
                  <a:schemeClr val="tx1"/>
                </a:solidFill>
                <a:effectLst/>
                <a:ea typeface="Calibri" panose="020F0502020204030204" pitchFamily="34" charset="0"/>
                <a:cs typeface="Times New Roman" panose="02020603050405020304" pitchFamily="18" charset="0"/>
              </a:rPr>
              <a:t>fyi</a:t>
            </a:r>
            <a:r>
              <a:rPr lang="en-US" sz="1700" dirty="0">
                <a:solidFill>
                  <a:schemeClr val="tx1"/>
                </a:solidFill>
                <a:effectLst/>
                <a:ea typeface="Calibri" panose="020F0502020204030204" pitchFamily="34" charset="0"/>
                <a:cs typeface="Times New Roman" panose="02020603050405020304" pitchFamily="18" charset="0"/>
              </a:rPr>
              <a:t> on People v. Gentile)</a:t>
            </a:r>
          </a:p>
          <a:p>
            <a:pPr marL="342900" marR="0" lvl="0" indent="-342900">
              <a:lnSpc>
                <a:spcPct val="107000"/>
              </a:lnSpc>
              <a:spcBef>
                <a:spcPts val="0"/>
              </a:spcBef>
              <a:spcAft>
                <a:spcPts val="0"/>
              </a:spcAft>
              <a:buFont typeface="Times New Roman" panose="02020603050405020304" pitchFamily="18" charset="0"/>
              <a:buChar char="-"/>
            </a:pPr>
            <a:r>
              <a:rPr lang="en-US" sz="1700" dirty="0">
                <a:solidFill>
                  <a:schemeClr val="tx1"/>
                </a:solidFill>
                <a:effectLst/>
                <a:ea typeface="Calibri" panose="020F0502020204030204" pitchFamily="34" charset="0"/>
                <a:cs typeface="Times New Roman" panose="02020603050405020304" pitchFamily="18" charset="0"/>
              </a:rPr>
              <a:t>Opposed the DA’s of LA County in parole hearings and habeas petitions literally </a:t>
            </a:r>
            <a:r>
              <a:rPr lang="en-US" sz="1700" dirty="0">
                <a:solidFill>
                  <a:schemeClr val="tx1"/>
                </a:solidFill>
                <a:ea typeface="Calibri" panose="020F0502020204030204" pitchFamily="34" charset="0"/>
                <a:cs typeface="Times New Roman" panose="02020603050405020304" pitchFamily="18" charset="0"/>
              </a:rPr>
              <a:t>hundreds of</a:t>
            </a:r>
            <a:r>
              <a:rPr lang="en-US" sz="1700" dirty="0">
                <a:solidFill>
                  <a:schemeClr val="tx1"/>
                </a:solidFill>
                <a:effectLst/>
                <a:ea typeface="Calibri" panose="020F0502020204030204" pitchFamily="34" charset="0"/>
                <a:cs typeface="Times New Roman" panose="02020603050405020304" pitchFamily="18" charset="0"/>
              </a:rPr>
              <a:t> times.</a:t>
            </a:r>
          </a:p>
          <a:p>
            <a:pPr marL="342900" marR="0" lvl="0" indent="-342900">
              <a:lnSpc>
                <a:spcPct val="107000"/>
              </a:lnSpc>
              <a:spcBef>
                <a:spcPts val="0"/>
              </a:spcBef>
              <a:spcAft>
                <a:spcPts val="800"/>
              </a:spcAft>
              <a:buFont typeface="Times New Roman" panose="02020603050405020304" pitchFamily="18" charset="0"/>
              <a:buChar char="-"/>
            </a:pPr>
            <a:r>
              <a:rPr lang="en-US" sz="1700" dirty="0">
                <a:solidFill>
                  <a:schemeClr val="tx1"/>
                </a:solidFill>
                <a:effectLst/>
                <a:ea typeface="Calibri" panose="020F0502020204030204" pitchFamily="34" charset="0"/>
                <a:cs typeface="Times New Roman" panose="02020603050405020304" pitchFamily="18" charset="0"/>
              </a:rPr>
              <a:t>Hundreds of commutation petitions, parole hearings (1000+), petitions for recalls, compassionate release requests, medical parole, etc.</a:t>
            </a:r>
          </a:p>
          <a:p>
            <a:pPr marR="0" lvl="0">
              <a:lnSpc>
                <a:spcPct val="107000"/>
              </a:lnSpc>
              <a:spcBef>
                <a:spcPts val="0"/>
              </a:spcBef>
              <a:spcAft>
                <a:spcPts val="800"/>
              </a:spcAft>
            </a:pPr>
            <a:r>
              <a:rPr lang="en-US" sz="1700" dirty="0">
                <a:solidFill>
                  <a:schemeClr val="tx1"/>
                </a:solidFill>
                <a:effectLst/>
                <a:ea typeface="Calibri" panose="020F0502020204030204" pitchFamily="34" charset="0"/>
                <a:cs typeface="Times New Roman" panose="02020603050405020304" pitchFamily="18" charset="0"/>
              </a:rPr>
              <a:t>Highly informed/understood positions.</a:t>
            </a:r>
            <a:endParaRPr lang="en-US" sz="1700" dirty="0">
              <a:solidFill>
                <a:schemeClr val="tx1"/>
              </a:solidFill>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r>
              <a:rPr lang="en-US" sz="1700" dirty="0">
                <a:solidFill>
                  <a:schemeClr val="tx1"/>
                </a:solidFill>
                <a:effectLst/>
                <a:ea typeface="Calibri" panose="020F0502020204030204" pitchFamily="34" charset="0"/>
                <a:cs typeface="Times New Roman" panose="02020603050405020304" pitchFamily="18" charset="0"/>
              </a:rPr>
              <a:t>By definition,</a:t>
            </a:r>
            <a:r>
              <a:rPr lang="en-US" sz="1700" dirty="0">
                <a:solidFill>
                  <a:schemeClr val="tx1"/>
                </a:solidFill>
                <a:ea typeface="Calibri" panose="020F0502020204030204" pitchFamily="34" charset="0"/>
                <a:cs typeface="Times New Roman" panose="02020603050405020304" pitchFamily="18" charset="0"/>
              </a:rPr>
              <a:t> </a:t>
            </a:r>
            <a:r>
              <a:rPr lang="en-US" sz="1700" dirty="0">
                <a:solidFill>
                  <a:schemeClr val="tx1"/>
                </a:solidFill>
                <a:effectLst/>
                <a:ea typeface="Calibri" panose="020F0502020204030204" pitchFamily="34" charset="0"/>
                <a:cs typeface="Times New Roman" panose="02020603050405020304" pitchFamily="18" charset="0"/>
              </a:rPr>
              <a:t>this nascent process will evolve/devolve based on:</a:t>
            </a:r>
          </a:p>
          <a:p>
            <a:pPr marL="0" marR="0" indent="0">
              <a:lnSpc>
                <a:spcPct val="107000"/>
              </a:lnSpc>
              <a:spcBef>
                <a:spcPts val="0"/>
              </a:spcBef>
              <a:spcAft>
                <a:spcPts val="800"/>
              </a:spcAft>
              <a:buNone/>
            </a:pPr>
            <a:r>
              <a:rPr lang="en-US" sz="1700" dirty="0">
                <a:solidFill>
                  <a:schemeClr val="tx1"/>
                </a:solidFill>
                <a:ea typeface="Calibri" panose="020F0502020204030204" pitchFamily="34" charset="0"/>
                <a:cs typeface="Times New Roman" panose="02020603050405020304" pitchFamily="18" charset="0"/>
              </a:rPr>
              <a:t>	- </a:t>
            </a:r>
            <a:r>
              <a:rPr lang="en-US" sz="1700" dirty="0">
                <a:solidFill>
                  <a:schemeClr val="tx1"/>
                </a:solidFill>
                <a:effectLst/>
                <a:ea typeface="Calibri" panose="020F0502020204030204" pitchFamily="34" charset="0"/>
                <a:cs typeface="Times New Roman" panose="02020603050405020304" pitchFamily="18" charset="0"/>
              </a:rPr>
              <a:t>Volume of cases for </a:t>
            </a:r>
            <a:r>
              <a:rPr lang="en-US" sz="1700" b="1" i="1" dirty="0">
                <a:solidFill>
                  <a:schemeClr val="tx1"/>
                </a:solidFill>
                <a:effectLst/>
                <a:ea typeface="Calibri" panose="020F0502020204030204" pitchFamily="34" charset="0"/>
                <a:cs typeface="Times New Roman" panose="02020603050405020304" pitchFamily="18" charset="0"/>
              </a:rPr>
              <a:t>past</a:t>
            </a:r>
            <a:r>
              <a:rPr lang="en-US" sz="1700" dirty="0">
                <a:solidFill>
                  <a:schemeClr val="tx1"/>
                </a:solidFill>
                <a:effectLst/>
                <a:ea typeface="Calibri" panose="020F0502020204030204" pitchFamily="34" charset="0"/>
                <a:cs typeface="Times New Roman" panose="02020603050405020304" pitchFamily="18" charset="0"/>
              </a:rPr>
              <a:t> review</a:t>
            </a:r>
            <a:endParaRPr lang="en-US" sz="1700" dirty="0">
              <a:solidFill>
                <a:schemeClr val="tx1"/>
              </a:solidFill>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700" dirty="0">
                <a:solidFill>
                  <a:schemeClr val="tx1"/>
                </a:solidFill>
                <a:effectLst/>
                <a:ea typeface="Calibri" panose="020F0502020204030204" pitchFamily="34" charset="0"/>
                <a:cs typeface="Times New Roman" panose="02020603050405020304" pitchFamily="18" charset="0"/>
              </a:rPr>
              <a:t>	- Staffing/</a:t>
            </a:r>
            <a:r>
              <a:rPr lang="en-US" sz="1700" dirty="0" err="1">
                <a:solidFill>
                  <a:schemeClr val="tx1"/>
                </a:solidFill>
                <a:effectLst/>
                <a:ea typeface="Calibri" panose="020F0502020204030204" pitchFamily="34" charset="0"/>
                <a:cs typeface="Times New Roman" panose="02020603050405020304" pitchFamily="18" charset="0"/>
              </a:rPr>
              <a:t>rescourcing</a:t>
            </a:r>
            <a:r>
              <a:rPr lang="en-US" sz="1700" dirty="0">
                <a:solidFill>
                  <a:schemeClr val="tx1"/>
                </a:solidFill>
                <a:effectLst/>
                <a:ea typeface="Calibri" panose="020F0502020204030204" pitchFamily="34" charset="0"/>
                <a:cs typeface="Times New Roman" panose="02020603050405020304" pitchFamily="18" charset="0"/>
              </a:rPr>
              <a:t> of the Conviction Review Unit</a:t>
            </a:r>
            <a:endParaRPr lang="en-US" sz="1700" dirty="0">
              <a:solidFill>
                <a:schemeClr val="tx1"/>
              </a:solidFill>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700" dirty="0">
                <a:solidFill>
                  <a:schemeClr val="tx1"/>
                </a:solidFill>
                <a:effectLst/>
                <a:ea typeface="Calibri" panose="020F0502020204030204" pitchFamily="34" charset="0"/>
                <a:cs typeface="Times New Roman" panose="02020603050405020304" pitchFamily="18" charset="0"/>
              </a:rPr>
              <a:t>	- Receptivity of the LA County Superior Court judiciary</a:t>
            </a:r>
          </a:p>
          <a:p>
            <a:pPr marL="0" marR="0" lvl="0" indent="0">
              <a:lnSpc>
                <a:spcPct val="107000"/>
              </a:lnSpc>
              <a:spcBef>
                <a:spcPts val="0"/>
              </a:spcBef>
              <a:spcAft>
                <a:spcPts val="0"/>
              </a:spcAft>
              <a:buNone/>
            </a:pPr>
            <a:r>
              <a:rPr lang="en-US" sz="1700" dirty="0">
                <a:solidFill>
                  <a:schemeClr val="tx1"/>
                </a:solidFill>
                <a:effectLst/>
                <a:ea typeface="Calibri" panose="020F0502020204030204" pitchFamily="34" charset="0"/>
                <a:cs typeface="Times New Roman" panose="02020603050405020304" pitchFamily="18" charset="0"/>
              </a:rPr>
              <a:t>	- Both judicial and public relations success or failure</a:t>
            </a:r>
          </a:p>
          <a:p>
            <a:pPr marL="0" marR="0" lvl="0" indent="0">
              <a:lnSpc>
                <a:spcPct val="107000"/>
              </a:lnSpc>
              <a:spcBef>
                <a:spcPts val="0"/>
              </a:spcBef>
              <a:spcAft>
                <a:spcPts val="800"/>
              </a:spcAft>
              <a:buNone/>
            </a:pPr>
            <a:r>
              <a:rPr lang="en-US" sz="1700" dirty="0">
                <a:solidFill>
                  <a:schemeClr val="tx1"/>
                </a:solidFill>
                <a:effectLst/>
                <a:ea typeface="Calibri" panose="020F0502020204030204" pitchFamily="34" charset="0"/>
                <a:cs typeface="Times New Roman" panose="02020603050405020304" pitchFamily="18" charset="0"/>
              </a:rPr>
              <a:t>	-Re-election in 2024 (Democratic Party of CA/LA, SEIU v. 	 	  Police Unions)</a:t>
            </a:r>
          </a:p>
        </p:txBody>
      </p:sp>
    </p:spTree>
    <p:extLst>
      <p:ext uri="{BB962C8B-B14F-4D97-AF65-F5344CB8AC3E}">
        <p14:creationId xmlns:p14="http://schemas.microsoft.com/office/powerpoint/2010/main" val="613291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blue and white logo&#10;&#10;Description automatically generated with medium confidence">
            <a:extLst>
              <a:ext uri="{FF2B5EF4-FFF2-40B4-BE49-F238E27FC236}">
                <a16:creationId xmlns:a16="http://schemas.microsoft.com/office/drawing/2014/main" id="{7F356028-4BB6-422F-B791-8D199CA8E8A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51807"/>
            <a:ext cx="6305550" cy="6417860"/>
          </a:xfrm>
          <a:prstGeom prst="rect">
            <a:avLst/>
          </a:prstGeom>
          <a:noFill/>
          <a:effectLst>
            <a:innerShdw blurRad="63500" dist="50800" dir="2700000">
              <a:prstClr val="black">
                <a:alpha val="50000"/>
              </a:prstClr>
            </a:innerShdw>
          </a:effectLst>
        </p:spPr>
      </p:pic>
      <p:sp>
        <p:nvSpPr>
          <p:cNvPr id="2" name="Title 1">
            <a:extLst>
              <a:ext uri="{FF2B5EF4-FFF2-40B4-BE49-F238E27FC236}">
                <a16:creationId xmlns:a16="http://schemas.microsoft.com/office/drawing/2014/main" id="{4392BCFC-3C5E-4A11-8A73-D9C51CD827AC}"/>
              </a:ext>
            </a:extLst>
          </p:cNvPr>
          <p:cNvSpPr>
            <a:spLocks noGrp="1"/>
          </p:cNvSpPr>
          <p:nvPr>
            <p:ph type="title"/>
          </p:nvPr>
        </p:nvSpPr>
        <p:spPr>
          <a:xfrm>
            <a:off x="6657974" y="611077"/>
            <a:ext cx="4695825" cy="833663"/>
          </a:xfrm>
        </p:spPr>
        <p:txBody>
          <a:bodyPr wrap="square" anchor="ctr" anchorCtr="1">
            <a:normAutofit/>
          </a:bodyPr>
          <a:lstStyle/>
          <a:p>
            <a:pPr>
              <a:lnSpc>
                <a:spcPct val="90000"/>
              </a:lnSpc>
            </a:pPr>
            <a:r>
              <a:rPr lang="en-US" sz="2200" dirty="0">
                <a:effectLst/>
              </a:rPr>
              <a:t>Background on November 2020 Election:</a:t>
            </a:r>
            <a:endParaRPr lang="en-US" sz="2200" dirty="0"/>
          </a:p>
        </p:txBody>
      </p:sp>
      <p:sp>
        <p:nvSpPr>
          <p:cNvPr id="3" name="Content Placeholder 2">
            <a:extLst>
              <a:ext uri="{FF2B5EF4-FFF2-40B4-BE49-F238E27FC236}">
                <a16:creationId xmlns:a16="http://schemas.microsoft.com/office/drawing/2014/main" id="{951CB70C-51A8-4A35-8B62-85BCD6D8B91D}"/>
              </a:ext>
            </a:extLst>
          </p:cNvPr>
          <p:cNvSpPr>
            <a:spLocks noGrp="1"/>
          </p:cNvSpPr>
          <p:nvPr>
            <p:ph idx="1"/>
          </p:nvPr>
        </p:nvSpPr>
        <p:spPr>
          <a:xfrm>
            <a:off x="6657974" y="1825625"/>
            <a:ext cx="4695826" cy="4351338"/>
          </a:xfrm>
        </p:spPr>
        <p:txBody>
          <a:bodyPr>
            <a:normAutofit/>
          </a:bodyPr>
          <a:lstStyle/>
          <a:p>
            <a:pPr marL="342900" marR="0" lvl="0" indent="-342900">
              <a:spcBef>
                <a:spcPts val="600"/>
              </a:spcBef>
              <a:spcAft>
                <a:spcPts val="600"/>
              </a:spcAft>
              <a:buFont typeface="Symbol" panose="05050102010706020507" pitchFamily="18" charset="2"/>
              <a:buChar char=""/>
            </a:pPr>
            <a:r>
              <a:rPr lang="en-US" dirty="0">
                <a:solidFill>
                  <a:schemeClr val="tx1"/>
                </a:solidFill>
                <a:effectLst/>
              </a:rPr>
              <a:t>Election – Jackie Lacey v. George Gascón</a:t>
            </a:r>
          </a:p>
          <a:p>
            <a:pPr marL="342900" marR="0" lvl="0" indent="-342900">
              <a:spcBef>
                <a:spcPts val="600"/>
              </a:spcBef>
              <a:spcAft>
                <a:spcPts val="600"/>
              </a:spcAft>
              <a:buFont typeface="Symbol" panose="05050102010706020507" pitchFamily="18" charset="2"/>
              <a:buChar char=""/>
            </a:pPr>
            <a:r>
              <a:rPr lang="en-US" dirty="0">
                <a:solidFill>
                  <a:schemeClr val="tx1"/>
                </a:solidFill>
                <a:effectLst/>
              </a:rPr>
              <a:t>Primary election: 48% to 28%, Lacy.</a:t>
            </a:r>
          </a:p>
          <a:p>
            <a:pPr marL="342900" marR="0" lvl="0" indent="-342900">
              <a:spcBef>
                <a:spcPts val="600"/>
              </a:spcBef>
              <a:spcAft>
                <a:spcPts val="600"/>
              </a:spcAft>
              <a:buFont typeface="Symbol" panose="05050102010706020507" pitchFamily="18" charset="2"/>
              <a:buChar char=""/>
            </a:pPr>
            <a:r>
              <a:rPr lang="en-US" dirty="0">
                <a:solidFill>
                  <a:schemeClr val="tx1"/>
                </a:solidFill>
                <a:effectLst/>
              </a:rPr>
              <a:t>General election: 53% to 46%, Gascón</a:t>
            </a:r>
          </a:p>
          <a:p>
            <a:pPr marL="342900" marR="0" lvl="0" indent="-342900">
              <a:spcBef>
                <a:spcPts val="600"/>
              </a:spcBef>
              <a:spcAft>
                <a:spcPts val="600"/>
              </a:spcAft>
              <a:buFont typeface="Symbol" panose="05050102010706020507" pitchFamily="18" charset="2"/>
              <a:buChar char=""/>
            </a:pPr>
            <a:r>
              <a:rPr lang="en-US" dirty="0">
                <a:solidFill>
                  <a:schemeClr val="tx1"/>
                </a:solidFill>
                <a:effectLst/>
              </a:rPr>
              <a:t>Money in politics: Lacey raised $829,000 to Gascón’s roughly $1 million.</a:t>
            </a:r>
          </a:p>
          <a:p>
            <a:pPr marL="342900" marR="0" lvl="0" indent="-342900">
              <a:spcBef>
                <a:spcPts val="600"/>
              </a:spcBef>
              <a:spcAft>
                <a:spcPts val="600"/>
              </a:spcAft>
              <a:buFont typeface="Symbol" panose="05050102010706020507" pitchFamily="18" charset="2"/>
              <a:buChar char=""/>
            </a:pPr>
            <a:r>
              <a:rPr lang="en-US" dirty="0">
                <a:solidFill>
                  <a:schemeClr val="tx1"/>
                </a:solidFill>
                <a:effectLst/>
              </a:rPr>
              <a:t>Endorsements heavily favored (even switching endorsements) for Gascón, including Democratic Party of CA/LA and SEIU.</a:t>
            </a:r>
          </a:p>
        </p:txBody>
      </p:sp>
    </p:spTree>
    <p:extLst>
      <p:ext uri="{BB962C8B-B14F-4D97-AF65-F5344CB8AC3E}">
        <p14:creationId xmlns:p14="http://schemas.microsoft.com/office/powerpoint/2010/main" val="2303903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503111" y="32038"/>
            <a:ext cx="4695825" cy="862132"/>
          </a:xfrm>
        </p:spPr>
        <p:txBody>
          <a:bodyPr/>
          <a:lstStyle/>
          <a:p>
            <a:pPr marL="914400" marR="0">
              <a:lnSpc>
                <a:spcPct val="107000"/>
              </a:lnSpc>
              <a:spcBef>
                <a:spcPts val="0"/>
              </a:spcBef>
              <a:spcAft>
                <a:spcPts val="800"/>
              </a:spcAft>
            </a:pPr>
            <a:r>
              <a:rPr lang="en-US" sz="2000" dirty="0">
                <a:effectLst/>
                <a:ea typeface="Calibri" panose="020F0502020204030204" pitchFamily="34" charset="0"/>
                <a:cs typeface="Times New Roman" panose="02020603050405020304" pitchFamily="18" charset="0"/>
              </a:rPr>
              <a:t>WHO IS GEORGE </a:t>
            </a:r>
            <a:r>
              <a:rPr lang="en-US" sz="2000" dirty="0">
                <a:effectLst/>
                <a:ea typeface="Calibri" panose="020F0502020204030204" pitchFamily="34" charset="0"/>
              </a:rPr>
              <a:t>GASCÓN </a:t>
            </a:r>
            <a:r>
              <a:rPr lang="en-US" sz="2000" dirty="0">
                <a:effectLst/>
                <a:ea typeface="Calibri" panose="020F0502020204030204" pitchFamily="34" charset="0"/>
                <a:cs typeface="Times New Roman" panose="02020603050405020304" pitchFamily="18" charset="0"/>
              </a:rPr>
              <a:t>AND WHAT IS HIS TRACK RECORD?</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5510048" y="894170"/>
            <a:ext cx="6681952" cy="5733611"/>
          </a:xfrm>
        </p:spPr>
        <p:txBody>
          <a:bodyPr>
            <a:normAutofit fontScale="25000" lnSpcReduction="20000"/>
          </a:bodyPr>
          <a:lstStyle/>
          <a:p>
            <a:pPr marL="342900" marR="0" lvl="0" indent="-342900">
              <a:lnSpc>
                <a:spcPct val="170000"/>
              </a:lnSpc>
              <a:spcBef>
                <a:spcPts val="0"/>
              </a:spcBef>
              <a:buFont typeface="Symbol" panose="05050102010706020507" pitchFamily="18" charset="2"/>
              <a:buChar char=""/>
            </a:pPr>
            <a:r>
              <a:rPr lang="en-US" sz="5000" dirty="0">
                <a:solidFill>
                  <a:schemeClr val="tx1"/>
                </a:solidFill>
                <a:effectLst/>
                <a:ea typeface="Calibri" panose="020F0502020204030204" pitchFamily="34" charset="0"/>
                <a:cs typeface="Times New Roman" panose="02020603050405020304" pitchFamily="18" charset="0"/>
              </a:rPr>
              <a:t>The first Latino to hold the DA’s office in San Francisco, and the nation’s first police chief to become District Attorney in SF in 2011. </a:t>
            </a:r>
          </a:p>
          <a:p>
            <a:pPr marL="342900" marR="0" lvl="0" indent="-342900">
              <a:lnSpc>
                <a:spcPct val="170000"/>
              </a:lnSpc>
              <a:spcBef>
                <a:spcPts val="0"/>
              </a:spcBef>
              <a:buFont typeface="Symbol" panose="05050102010706020507" pitchFamily="18" charset="2"/>
              <a:buChar char=""/>
            </a:pPr>
            <a:r>
              <a:rPr lang="en-US" sz="5000" dirty="0">
                <a:solidFill>
                  <a:schemeClr val="tx1"/>
                </a:solidFill>
                <a:effectLst/>
                <a:ea typeface="Calibri" panose="020F0502020204030204" pitchFamily="34" charset="0"/>
                <a:cs typeface="Times New Roman" panose="02020603050405020304" pitchFamily="18" charset="0"/>
              </a:rPr>
              <a:t>In 2009, then-Mayor Gavin Newsom appointed Gascón to be San Francisco’s Chief of Police. In 2011, when then-District Attorney Kamala Harris vacated her seat after being elected California Attorney General, Newsom picked Gascón to be San Francisco District Attorney.</a:t>
            </a:r>
          </a:p>
          <a:p>
            <a:pPr marL="342900" marR="0" lvl="0" indent="-342900">
              <a:lnSpc>
                <a:spcPct val="170000"/>
              </a:lnSpc>
              <a:spcBef>
                <a:spcPts val="0"/>
              </a:spcBef>
              <a:buFont typeface="Symbol" panose="05050102010706020507" pitchFamily="18" charset="2"/>
              <a:buChar char=""/>
            </a:pPr>
            <a:r>
              <a:rPr lang="en-US" sz="5000" dirty="0">
                <a:solidFill>
                  <a:schemeClr val="tx1"/>
                </a:solidFill>
                <a:effectLst/>
                <a:ea typeface="Times New Roman" panose="02020603050405020304" pitchFamily="18" charset="0"/>
              </a:rPr>
              <a:t>Notables/deliverables while the DA in San Francisco:</a:t>
            </a:r>
          </a:p>
          <a:p>
            <a:pPr marL="342900" marR="0" lvl="0" indent="-342900">
              <a:lnSpc>
                <a:spcPct val="170000"/>
              </a:lnSpc>
              <a:spcBef>
                <a:spcPts val="0"/>
              </a:spcBef>
              <a:buFont typeface="Times New Roman" panose="02020603050405020304" pitchFamily="18" charset="0"/>
              <a:buChar char="-"/>
            </a:pPr>
            <a:r>
              <a:rPr lang="en-US" sz="5000" dirty="0">
                <a:solidFill>
                  <a:schemeClr val="tx1"/>
                </a:solidFill>
                <a:effectLst/>
                <a:ea typeface="Calibri" panose="020F0502020204030204" pitchFamily="34" charset="0"/>
              </a:rPr>
              <a:t>Violent crime dropped dramatically during his tenure (especially with Police Chief), with uptick in “quality of life” and property crimes.</a:t>
            </a:r>
          </a:p>
          <a:p>
            <a:pPr marL="342900" marR="0" lvl="0" indent="-342900">
              <a:lnSpc>
                <a:spcPct val="170000"/>
              </a:lnSpc>
              <a:spcBef>
                <a:spcPts val="0"/>
              </a:spcBef>
              <a:buFont typeface="Times New Roman" panose="02020603050405020304" pitchFamily="18" charset="0"/>
              <a:buChar char="-"/>
            </a:pPr>
            <a:r>
              <a:rPr lang="en-US" sz="5000" dirty="0">
                <a:solidFill>
                  <a:schemeClr val="tx1"/>
                </a:solidFill>
                <a:effectLst/>
                <a:ea typeface="Calibri" panose="020F0502020204030204" pitchFamily="34" charset="0"/>
              </a:rPr>
              <a:t>Aggressive investigation on police misconduct cases.</a:t>
            </a:r>
          </a:p>
          <a:p>
            <a:pPr marL="342900" marR="0" lvl="0" indent="-342900">
              <a:lnSpc>
                <a:spcPct val="170000"/>
              </a:lnSpc>
              <a:spcBef>
                <a:spcPts val="0"/>
              </a:spcBef>
              <a:buFont typeface="Times New Roman" panose="02020603050405020304" pitchFamily="18" charset="0"/>
              <a:buChar char="-"/>
            </a:pPr>
            <a:r>
              <a:rPr lang="en-US" sz="5000" dirty="0">
                <a:solidFill>
                  <a:schemeClr val="tx1"/>
                </a:solidFill>
                <a:effectLst/>
                <a:ea typeface="Calibri" panose="020F0502020204030204" pitchFamily="34" charset="0"/>
              </a:rPr>
              <a:t>Supported Propositions </a:t>
            </a:r>
            <a:r>
              <a:rPr lang="en-US" sz="5000" dirty="0">
                <a:solidFill>
                  <a:schemeClr val="tx1"/>
                </a:solidFill>
                <a:ea typeface="Calibri" panose="020F0502020204030204" pitchFamily="34" charset="0"/>
              </a:rPr>
              <a:t>47</a:t>
            </a:r>
            <a:r>
              <a:rPr lang="en-US" sz="5000" dirty="0">
                <a:solidFill>
                  <a:schemeClr val="tx1"/>
                </a:solidFill>
                <a:effectLst/>
                <a:ea typeface="Calibri" panose="020F0502020204030204" pitchFamily="34" charset="0"/>
              </a:rPr>
              <a:t> (which eased punishment for some nonviolent offenders).</a:t>
            </a:r>
          </a:p>
          <a:p>
            <a:pPr marL="342900" marR="0" lvl="0" indent="-342900">
              <a:lnSpc>
                <a:spcPct val="170000"/>
              </a:lnSpc>
              <a:spcBef>
                <a:spcPts val="0"/>
              </a:spcBef>
              <a:buFont typeface="Times New Roman" panose="02020603050405020304" pitchFamily="18" charset="0"/>
              <a:buChar char="-"/>
            </a:pPr>
            <a:r>
              <a:rPr lang="en-US" sz="5000" dirty="0">
                <a:solidFill>
                  <a:schemeClr val="tx1"/>
                </a:solidFill>
                <a:effectLst/>
                <a:ea typeface="Calibri" panose="020F0502020204030204" pitchFamily="34" charset="0"/>
              </a:rPr>
              <a:t> Supported Assembly Bill 109, </a:t>
            </a:r>
            <a:r>
              <a:rPr lang="en-US" sz="5000" dirty="0">
                <a:solidFill>
                  <a:schemeClr val="tx1"/>
                </a:solidFill>
                <a:ea typeface="Calibri" panose="020F0502020204030204" pitchFamily="34" charset="0"/>
              </a:rPr>
              <a:t>commonly referred to as realignment </a:t>
            </a:r>
            <a:r>
              <a:rPr lang="en-US" sz="5000" dirty="0">
                <a:solidFill>
                  <a:schemeClr val="tx1"/>
                </a:solidFill>
                <a:effectLst/>
                <a:ea typeface="Calibri" panose="020F0502020204030204" pitchFamily="34" charset="0"/>
              </a:rPr>
              <a:t>which allowed some people to serve their sentences locally. </a:t>
            </a:r>
          </a:p>
          <a:p>
            <a:pPr marL="342900" marR="0" lvl="0" indent="-342900">
              <a:lnSpc>
                <a:spcPct val="170000"/>
              </a:lnSpc>
              <a:spcBef>
                <a:spcPts val="0"/>
              </a:spcBef>
              <a:buFont typeface="Times New Roman" panose="02020603050405020304" pitchFamily="18" charset="0"/>
              <a:buChar char="-"/>
            </a:pPr>
            <a:r>
              <a:rPr lang="en-US" sz="5000" dirty="0">
                <a:solidFill>
                  <a:schemeClr val="tx1"/>
                </a:solidFill>
                <a:effectLst/>
                <a:ea typeface="Calibri" panose="020F0502020204030204" pitchFamily="34" charset="0"/>
              </a:rPr>
              <a:t>Supported AB 1076 which automatically wiped out some already eligible records of offenders’ convictions and arrests. </a:t>
            </a:r>
          </a:p>
          <a:p>
            <a:pPr marL="342900" marR="0" lvl="0" indent="-342900">
              <a:lnSpc>
                <a:spcPct val="170000"/>
              </a:lnSpc>
              <a:spcBef>
                <a:spcPts val="0"/>
              </a:spcBef>
              <a:buFont typeface="Times New Roman" panose="02020603050405020304" pitchFamily="18" charset="0"/>
              <a:buChar char="-"/>
            </a:pPr>
            <a:r>
              <a:rPr lang="en-US" sz="5000" dirty="0">
                <a:solidFill>
                  <a:schemeClr val="tx1"/>
                </a:solidFill>
                <a:effectLst/>
                <a:ea typeface="Calibri" panose="020F0502020204030204" pitchFamily="34" charset="0"/>
              </a:rPr>
              <a:t>Expunged marijuana convictions dating to 1975 after voters passed Proposition 64, legalizing cannabis for personal use. </a:t>
            </a:r>
          </a:p>
          <a:p>
            <a:pPr marL="342900" marR="0" lvl="0" indent="-342900">
              <a:lnSpc>
                <a:spcPct val="170000"/>
              </a:lnSpc>
              <a:spcBef>
                <a:spcPts val="0"/>
              </a:spcBef>
              <a:buFont typeface="Times New Roman" panose="02020603050405020304" pitchFamily="18" charset="0"/>
              <a:buChar char="-"/>
            </a:pPr>
            <a:r>
              <a:rPr lang="en-US" sz="5000" dirty="0">
                <a:solidFill>
                  <a:schemeClr val="tx1"/>
                </a:solidFill>
                <a:effectLst/>
                <a:ea typeface="Calibri" panose="020F0502020204030204" pitchFamily="34" charset="0"/>
              </a:rPr>
              <a:t>Sought to end cash bail.</a:t>
            </a:r>
          </a:p>
          <a:p>
            <a:pPr marL="342900" marR="0" lvl="0" indent="-342900">
              <a:lnSpc>
                <a:spcPct val="170000"/>
              </a:lnSpc>
              <a:spcBef>
                <a:spcPts val="0"/>
              </a:spcBef>
              <a:buFont typeface="Times New Roman" panose="02020603050405020304" pitchFamily="18" charset="0"/>
              <a:buChar char="-"/>
            </a:pPr>
            <a:r>
              <a:rPr lang="en-US" sz="5000" dirty="0">
                <a:solidFill>
                  <a:schemeClr val="tx1"/>
                </a:solidFill>
                <a:effectLst/>
                <a:ea typeface="Calibri" panose="020F0502020204030204" pitchFamily="34" charset="0"/>
              </a:rPr>
              <a:t>Reduced SF jail population by 30%.</a:t>
            </a:r>
          </a:p>
          <a:p>
            <a:pPr marL="342900" marR="0" lvl="0" indent="-342900">
              <a:lnSpc>
                <a:spcPct val="170000"/>
              </a:lnSpc>
              <a:spcBef>
                <a:spcPts val="0"/>
              </a:spcBef>
              <a:buFont typeface="Times New Roman" panose="02020603050405020304" pitchFamily="18" charset="0"/>
              <a:buChar char="-"/>
            </a:pPr>
            <a:r>
              <a:rPr lang="en-US" sz="5000" dirty="0">
                <a:solidFill>
                  <a:schemeClr val="tx1"/>
                </a:solidFill>
                <a:effectLst/>
                <a:ea typeface="Calibri" panose="020F0502020204030204" pitchFamily="34" charset="0"/>
              </a:rPr>
              <a:t>Sought to implement a blind-charging tool that removed suspects’ racial information from police reports.</a:t>
            </a:r>
          </a:p>
          <a:p>
            <a:pPr marL="0" marR="0" indent="0">
              <a:spcBef>
                <a:spcPts val="0"/>
              </a:spcBef>
              <a:spcAft>
                <a:spcPts val="1500"/>
              </a:spcAft>
              <a:buNone/>
            </a:pPr>
            <a:endParaRPr lang="en-US" sz="1800" dirty="0">
              <a:effectLst/>
              <a:ea typeface="Times New Roman" panose="02020603050405020304" pitchFamily="18" charset="0"/>
            </a:endParaRPr>
          </a:p>
        </p:txBody>
      </p:sp>
      <p:pic>
        <p:nvPicPr>
          <p:cNvPr id="1026" name="Picture 2" descr="LA County's New District Attorney Releases Stunning List of Radical Changes to Justice System">
            <a:extLst>
              <a:ext uri="{FF2B5EF4-FFF2-40B4-BE49-F238E27FC236}">
                <a16:creationId xmlns:a16="http://schemas.microsoft.com/office/drawing/2014/main" id="{1BF71B7D-2034-4E30-AB5C-8D3CC64910DD}"/>
              </a:ext>
            </a:extLst>
          </p:cNvPr>
          <p:cNvPicPr>
            <a:picLocks noGrp="1" noChangeAspect="1" noChangeArrowheads="1"/>
          </p:cNvPicPr>
          <p:nvPr>
            <p:ph type="pic" idx="11"/>
          </p:nvPr>
        </p:nvPicPr>
        <p:blipFill>
          <a:blip r:embed="rId2">
            <a:extLst>
              <a:ext uri="{28A0092B-C50C-407E-A947-70E740481C1C}">
                <a14:useLocalDpi xmlns:a14="http://schemas.microsoft.com/office/drawing/2010/main" val="0"/>
              </a:ext>
            </a:extLst>
          </a:blip>
          <a:srcRect l="25465" r="25465"/>
          <a:stretch>
            <a:fillRect/>
          </a:stretch>
        </p:blipFill>
        <p:spPr bwMode="auto">
          <a:xfrm>
            <a:off x="0" y="0"/>
            <a:ext cx="5510048" cy="6721475"/>
          </a:xfrm>
          <a:prstGeom prst="rect">
            <a:avLst/>
          </a:prstGeom>
          <a:noFill/>
          <a:effectLst>
            <a:innerShdw blurRad="114300">
              <a:prstClr val="black"/>
            </a:innerShdw>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842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5759667" y="443657"/>
            <a:ext cx="6324268" cy="532811"/>
          </a:xfrm>
        </p:spPr>
        <p:txBody>
          <a:bodyPr/>
          <a:lstStyle/>
          <a:p>
            <a:pPr marL="914400" marR="0">
              <a:lnSpc>
                <a:spcPct val="107000"/>
              </a:lnSpc>
              <a:spcBef>
                <a:spcPts val="0"/>
              </a:spcBef>
              <a:spcAft>
                <a:spcPts val="800"/>
              </a:spcAft>
            </a:pPr>
            <a:r>
              <a:rPr lang="en-US" sz="2000" dirty="0">
                <a:effectLst/>
                <a:ea typeface="Calibri" panose="020F0502020204030204" pitchFamily="34" charset="0"/>
                <a:cs typeface="Times New Roman" panose="02020603050405020304" pitchFamily="18" charset="0"/>
              </a:rPr>
              <a:t>GEORGE </a:t>
            </a:r>
            <a:r>
              <a:rPr lang="en-US" sz="2000" dirty="0">
                <a:effectLst/>
                <a:ea typeface="Calibri" panose="020F0502020204030204" pitchFamily="34" charset="0"/>
              </a:rPr>
              <a:t>GASCÓN </a:t>
            </a:r>
            <a:r>
              <a:rPr lang="en-US" sz="2000" dirty="0">
                <a:ea typeface="Calibri" panose="020F0502020204030204" pitchFamily="34" charset="0"/>
                <a:cs typeface="Times New Roman" panose="02020603050405020304" pitchFamily="18" charset="0"/>
              </a:rPr>
              <a:t>– cont.</a:t>
            </a:r>
            <a:endParaRPr lang="en-US" sz="2000" dirty="0">
              <a:effectLst/>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5401983" y="1420126"/>
            <a:ext cx="6681952" cy="5733611"/>
          </a:xfrm>
        </p:spPr>
        <p:txBody>
          <a:bodyPr>
            <a:normAutofit/>
          </a:bodyPr>
          <a:lstStyle/>
          <a:p>
            <a:pPr marL="457200" marR="0">
              <a:lnSpc>
                <a:spcPct val="107000"/>
              </a:lnSpc>
              <a:spcBef>
                <a:spcPts val="0"/>
              </a:spcBef>
              <a:spcAft>
                <a:spcPts val="800"/>
              </a:spcAft>
            </a:pPr>
            <a:r>
              <a:rPr lang="en-US" sz="1800" dirty="0">
                <a:solidFill>
                  <a:schemeClr val="tx1"/>
                </a:solidFill>
                <a:effectLst/>
                <a:ea typeface="Calibri" panose="020F0502020204030204" pitchFamily="34" charset="0"/>
                <a:cs typeface="Times New Roman" panose="02020603050405020304" pitchFamily="18" charset="0"/>
              </a:rPr>
              <a:t> NOW heads largest District Attorney Office in the United States:</a:t>
            </a:r>
          </a:p>
          <a:p>
            <a:pPr marL="457200" marR="0">
              <a:lnSpc>
                <a:spcPct val="107000"/>
              </a:lnSpc>
              <a:spcBef>
                <a:spcPts val="0"/>
              </a:spcBef>
              <a:spcAft>
                <a:spcPts val="800"/>
              </a:spcAft>
            </a:pPr>
            <a:r>
              <a:rPr lang="en-US" sz="1800" dirty="0">
                <a:solidFill>
                  <a:schemeClr val="tx1"/>
                </a:solidFill>
                <a:effectLst/>
                <a:ea typeface="Calibri" panose="020F0502020204030204" pitchFamily="34" charset="0"/>
                <a:cs typeface="Times New Roman" panose="02020603050405020304" pitchFamily="18" charset="0"/>
              </a:rPr>
              <a:t>STATED GOALS:</a:t>
            </a:r>
          </a:p>
          <a:p>
            <a:pPr marL="800100" lvl="1" indent="-342900">
              <a:lnSpc>
                <a:spcPct val="107000"/>
              </a:lnSpc>
              <a:spcBef>
                <a:spcPts val="0"/>
              </a:spcBef>
              <a:buFont typeface="Symbol" panose="05050102010706020507" pitchFamily="18" charset="2"/>
              <a:buChar char=""/>
            </a:pPr>
            <a:r>
              <a:rPr lang="en-US" dirty="0">
                <a:solidFill>
                  <a:schemeClr val="tx1"/>
                </a:solidFill>
                <a:effectLst/>
                <a:ea typeface="Calibri" panose="020F0502020204030204" pitchFamily="34" charset="0"/>
                <a:cs typeface="Times New Roman" panose="02020603050405020304" pitchFamily="18" charset="0"/>
              </a:rPr>
              <a:t>End Death Penalty Prosecutions.</a:t>
            </a:r>
          </a:p>
          <a:p>
            <a:pPr marL="800100" lvl="1" indent="-342900">
              <a:lnSpc>
                <a:spcPct val="107000"/>
              </a:lnSpc>
              <a:spcBef>
                <a:spcPts val="0"/>
              </a:spcBef>
              <a:buFont typeface="Symbol" panose="05050102010706020507" pitchFamily="18" charset="2"/>
              <a:buChar char=""/>
            </a:pPr>
            <a:r>
              <a:rPr lang="en-US" dirty="0">
                <a:solidFill>
                  <a:schemeClr val="tx1"/>
                </a:solidFill>
                <a:effectLst/>
                <a:ea typeface="Calibri" panose="020F0502020204030204" pitchFamily="34" charset="0"/>
                <a:cs typeface="Times New Roman" panose="02020603050405020304" pitchFamily="18" charset="0"/>
              </a:rPr>
              <a:t>Alternative Sentencing Measures.</a:t>
            </a:r>
          </a:p>
          <a:p>
            <a:pPr marL="800100" lvl="1" indent="-342900">
              <a:lnSpc>
                <a:spcPct val="107000"/>
              </a:lnSpc>
              <a:spcBef>
                <a:spcPts val="0"/>
              </a:spcBef>
              <a:buFont typeface="Symbol" panose="05050102010706020507" pitchFamily="18" charset="2"/>
              <a:buChar char=""/>
            </a:pPr>
            <a:r>
              <a:rPr lang="en-US" dirty="0">
                <a:solidFill>
                  <a:schemeClr val="tx1"/>
                </a:solidFill>
                <a:effectLst/>
                <a:ea typeface="Calibri" panose="020F0502020204030204" pitchFamily="34" charset="0"/>
                <a:cs typeface="Times New Roman" panose="02020603050405020304" pitchFamily="18" charset="0"/>
              </a:rPr>
              <a:t>Sentencing parity and equity.</a:t>
            </a:r>
          </a:p>
          <a:p>
            <a:pPr marL="800100" lvl="1" indent="-342900">
              <a:lnSpc>
                <a:spcPct val="107000"/>
              </a:lnSpc>
              <a:spcBef>
                <a:spcPts val="0"/>
              </a:spcBef>
              <a:buFont typeface="Symbol" panose="05050102010706020507" pitchFamily="18" charset="2"/>
              <a:buChar char=""/>
            </a:pPr>
            <a:r>
              <a:rPr lang="en-US" dirty="0">
                <a:solidFill>
                  <a:schemeClr val="tx1"/>
                </a:solidFill>
                <a:effectLst/>
                <a:ea typeface="Calibri" panose="020F0502020204030204" pitchFamily="34" charset="0"/>
                <a:cs typeface="Times New Roman" panose="02020603050405020304" pitchFamily="18" charset="0"/>
              </a:rPr>
              <a:t>Reducing Mass Incarceration.</a:t>
            </a:r>
          </a:p>
          <a:p>
            <a:pPr marL="800100" lvl="1" indent="-342900">
              <a:lnSpc>
                <a:spcPct val="107000"/>
              </a:lnSpc>
              <a:spcBef>
                <a:spcPts val="0"/>
              </a:spcBef>
              <a:buFont typeface="Symbol" panose="05050102010706020507" pitchFamily="18" charset="2"/>
              <a:buChar char=""/>
            </a:pPr>
            <a:r>
              <a:rPr lang="en-US" dirty="0">
                <a:solidFill>
                  <a:schemeClr val="tx1"/>
                </a:solidFill>
                <a:effectLst/>
                <a:ea typeface="Calibri" panose="020F0502020204030204" pitchFamily="34" charset="0"/>
                <a:cs typeface="Times New Roman" panose="02020603050405020304" pitchFamily="18" charset="0"/>
              </a:rPr>
              <a:t>Pursing backlogged rape kits with serious prosecution of sex offenses.</a:t>
            </a:r>
          </a:p>
          <a:p>
            <a:pPr marL="800100" lvl="1" indent="-342900">
              <a:lnSpc>
                <a:spcPct val="107000"/>
              </a:lnSpc>
              <a:spcBef>
                <a:spcPts val="0"/>
              </a:spcBef>
              <a:buFont typeface="Symbol" panose="05050102010706020507" pitchFamily="18" charset="2"/>
              <a:buChar char=""/>
            </a:pPr>
            <a:r>
              <a:rPr lang="en-US" dirty="0">
                <a:solidFill>
                  <a:schemeClr val="tx1"/>
                </a:solidFill>
                <a:effectLst/>
                <a:ea typeface="Calibri" panose="020F0502020204030204" pitchFamily="34" charset="0"/>
                <a:cs typeface="Times New Roman" panose="02020603050405020304" pitchFamily="18" charset="0"/>
              </a:rPr>
              <a:t>Stricter use of force standards for police and investigation of police misconduct.</a:t>
            </a:r>
          </a:p>
          <a:p>
            <a:pPr marL="800100" lvl="1" indent="-342900">
              <a:lnSpc>
                <a:spcPct val="107000"/>
              </a:lnSpc>
              <a:spcBef>
                <a:spcPts val="0"/>
              </a:spcBef>
              <a:buFont typeface="Symbol" panose="05050102010706020507" pitchFamily="18" charset="2"/>
              <a:buChar char=""/>
            </a:pPr>
            <a:r>
              <a:rPr lang="en-US" dirty="0">
                <a:solidFill>
                  <a:schemeClr val="tx1"/>
                </a:solidFill>
                <a:effectLst/>
                <a:ea typeface="Calibri" panose="020F0502020204030204" pitchFamily="34" charset="0"/>
                <a:cs typeface="Times New Roman" panose="02020603050405020304" pitchFamily="18" charset="0"/>
              </a:rPr>
              <a:t>Weapons analysis to solve crimes.</a:t>
            </a:r>
          </a:p>
          <a:p>
            <a:pPr marL="800100" lvl="1" indent="-342900">
              <a:lnSpc>
                <a:spcPct val="107000"/>
              </a:lnSpc>
              <a:spcBef>
                <a:spcPts val="0"/>
              </a:spcBef>
              <a:buFont typeface="Symbol" panose="05050102010706020507" pitchFamily="18" charset="2"/>
              <a:buChar char=""/>
            </a:pPr>
            <a:r>
              <a:rPr lang="en-US" dirty="0">
                <a:solidFill>
                  <a:schemeClr val="tx1"/>
                </a:solidFill>
                <a:effectLst/>
                <a:ea typeface="Calibri" panose="020F0502020204030204" pitchFamily="34" charset="0"/>
                <a:cs typeface="Times New Roman" panose="02020603050405020304" pitchFamily="18" charset="0"/>
              </a:rPr>
              <a:t>Eliminate money bail.</a:t>
            </a:r>
          </a:p>
          <a:p>
            <a:pPr marL="800100" lvl="1" indent="-342900">
              <a:lnSpc>
                <a:spcPct val="107000"/>
              </a:lnSpc>
              <a:spcBef>
                <a:spcPts val="0"/>
              </a:spcBef>
              <a:buFont typeface="Symbol" panose="05050102010706020507" pitchFamily="18" charset="2"/>
              <a:buChar char=""/>
            </a:pPr>
            <a:r>
              <a:rPr lang="en-US" dirty="0">
                <a:solidFill>
                  <a:schemeClr val="tx1"/>
                </a:solidFill>
                <a:effectLst/>
                <a:ea typeface="Calibri" panose="020F0502020204030204" pitchFamily="34" charset="0"/>
                <a:cs typeface="Times New Roman" panose="02020603050405020304" pitchFamily="18" charset="0"/>
              </a:rPr>
              <a:t>Diversion for drug crimes and mental illness related offenses.</a:t>
            </a:r>
          </a:p>
          <a:p>
            <a:pPr marL="800100" lvl="1" indent="-342900">
              <a:lnSpc>
                <a:spcPct val="107000"/>
              </a:lnSpc>
              <a:spcBef>
                <a:spcPts val="0"/>
              </a:spcBef>
              <a:spcAft>
                <a:spcPts val="800"/>
              </a:spcAft>
              <a:buFont typeface="Symbol" panose="05050102010706020507" pitchFamily="18" charset="2"/>
              <a:buChar char=""/>
            </a:pPr>
            <a:r>
              <a:rPr lang="en-US" dirty="0">
                <a:solidFill>
                  <a:schemeClr val="tx1"/>
                </a:solidFill>
                <a:effectLst/>
                <a:ea typeface="Calibri" panose="020F0502020204030204" pitchFamily="34" charset="0"/>
                <a:cs typeface="Times New Roman" panose="02020603050405020304" pitchFamily="18" charset="0"/>
              </a:rPr>
              <a:t>Environmental justice </a:t>
            </a:r>
          </a:p>
          <a:p>
            <a:pPr marL="0" marR="0" indent="0">
              <a:spcBef>
                <a:spcPts val="0"/>
              </a:spcBef>
              <a:spcAft>
                <a:spcPts val="1500"/>
              </a:spcAft>
              <a:buNone/>
            </a:pPr>
            <a:endParaRPr lang="en-US" sz="1800" dirty="0">
              <a:effectLst/>
              <a:ea typeface="Times New Roman" panose="02020603050405020304" pitchFamily="18" charset="0"/>
            </a:endParaRPr>
          </a:p>
        </p:txBody>
      </p:sp>
      <p:pic>
        <p:nvPicPr>
          <p:cNvPr id="2050" name="Picture 2" descr="George Gascón et al. standing in front of a crowd: Major policy changes by Los Angeles County Dist. Atty. George Gascón, shown here during a campaign event, are meeting resistance from judges and others. (Gina Ferazzi/Los Angeles Times)">
            <a:extLst>
              <a:ext uri="{FF2B5EF4-FFF2-40B4-BE49-F238E27FC236}">
                <a16:creationId xmlns:a16="http://schemas.microsoft.com/office/drawing/2014/main" id="{C671C48F-F698-4E23-86D5-4D2798DD6657}"/>
              </a:ext>
            </a:extLst>
          </p:cNvPr>
          <p:cNvPicPr>
            <a:picLocks noGrp="1" noChangeAspect="1" noChangeArrowheads="1"/>
          </p:cNvPicPr>
          <p:nvPr>
            <p:ph type="pic" idx="11"/>
          </p:nvPr>
        </p:nvPicPr>
        <p:blipFill>
          <a:blip r:embed="rId2">
            <a:extLst>
              <a:ext uri="{28A0092B-C50C-407E-A947-70E740481C1C}">
                <a14:useLocalDpi xmlns:a14="http://schemas.microsoft.com/office/drawing/2010/main" val="0"/>
              </a:ext>
            </a:extLst>
          </a:blip>
          <a:srcRect l="18729" r="18729"/>
          <a:stretch>
            <a:fillRect/>
          </a:stretch>
        </p:blipFill>
        <p:spPr bwMode="auto">
          <a:xfrm>
            <a:off x="0" y="0"/>
            <a:ext cx="5510047" cy="6721475"/>
          </a:xfrm>
          <a:prstGeom prst="rect">
            <a:avLst/>
          </a:prstGeom>
          <a:noFill/>
          <a:effectLst>
            <a:innerShdw blurRad="63500" dist="50800" dir="2700000">
              <a:prstClr val="black">
                <a:alpha val="50000"/>
              </a:prstClr>
            </a:innerShdw>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864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descr="A picture containing outdoor, building, government building, night&#10;&#10;Description automatically generated">
            <a:extLst>
              <a:ext uri="{FF2B5EF4-FFF2-40B4-BE49-F238E27FC236}">
                <a16:creationId xmlns:a16="http://schemas.microsoft.com/office/drawing/2014/main" id="{6EF6FACF-5708-4DC8-95CC-BF9438F1523B}"/>
              </a:ext>
            </a:extLst>
          </p:cNvPr>
          <p:cNvPicPr>
            <a:picLocks noGrp="1" noChangeAspect="1"/>
          </p:cNvPicPr>
          <p:nvPr>
            <p:ph type="pic" idx="1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088" r="14088"/>
          <a:stretch>
            <a:fillRect/>
          </a:stretch>
        </p:blipFill>
        <p:spPr>
          <a:xfrm>
            <a:off x="0" y="192024"/>
            <a:ext cx="6163056" cy="6528816"/>
          </a:xfrm>
          <a:effectLst>
            <a:outerShdw blurRad="50800" dist="38100" dir="18900000" algn="bl" rotWithShape="0">
              <a:prstClr val="black">
                <a:alpha val="40000"/>
              </a:prstClr>
            </a:outerShdw>
            <a:softEdge rad="635000"/>
          </a:effectLst>
        </p:spPr>
      </p:pic>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6657974" y="611077"/>
            <a:ext cx="4695825" cy="833663"/>
          </a:xfrm>
        </p:spPr>
        <p:txBody>
          <a:bodyPr wrap="square" anchor="ctr">
            <a:normAutofit/>
          </a:bodyPr>
          <a:lstStyle/>
          <a:p>
            <a:r>
              <a:rPr lang="en-US" dirty="0"/>
              <a:t>Background</a:t>
            </a:r>
          </a:p>
        </p:txBody>
      </p:sp>
      <p:sp>
        <p:nvSpPr>
          <p:cNvPr id="15" name="Content Placeholder 2">
            <a:extLst>
              <a:ext uri="{FF2B5EF4-FFF2-40B4-BE49-F238E27FC236}">
                <a16:creationId xmlns:a16="http://schemas.microsoft.com/office/drawing/2014/main" id="{FA6A4B49-27C8-46B6-8B11-AD7E8F615E2C}"/>
              </a:ext>
            </a:extLst>
          </p:cNvPr>
          <p:cNvSpPr>
            <a:spLocks noGrp="1"/>
          </p:cNvSpPr>
          <p:nvPr>
            <p:ph idx="1"/>
          </p:nvPr>
        </p:nvSpPr>
        <p:spPr>
          <a:xfrm>
            <a:off x="6400801" y="1825624"/>
            <a:ext cx="5685904" cy="4799619"/>
          </a:xfrm>
        </p:spPr>
        <p:txBody>
          <a:bodyPr>
            <a:normAutofit/>
          </a:bodyPr>
          <a:lstStyle/>
          <a:p>
            <a:pPr marL="0" marR="0" indent="0">
              <a:lnSpc>
                <a:spcPct val="107000"/>
              </a:lnSpc>
              <a:spcBef>
                <a:spcPts val="0"/>
              </a:spcBef>
              <a:spcAft>
                <a:spcPts val="800"/>
              </a:spcAft>
              <a:buNone/>
            </a:pPr>
            <a:r>
              <a:rPr lang="en-US" sz="1800" dirty="0">
                <a:solidFill>
                  <a:schemeClr val="tx1"/>
                </a:solidFill>
                <a:effectLst/>
                <a:ea typeface="Calibri" panose="020F0502020204030204" pitchFamily="34" charset="0"/>
                <a:cs typeface="Times New Roman" panose="02020603050405020304" pitchFamily="18" charset="0"/>
              </a:rPr>
              <a:t>Nation-wide trend:</a:t>
            </a:r>
          </a:p>
          <a:p>
            <a:pPr marL="0" marR="0" indent="0">
              <a:lnSpc>
                <a:spcPct val="107000"/>
              </a:lnSpc>
              <a:spcBef>
                <a:spcPts val="0"/>
              </a:spcBef>
              <a:spcAft>
                <a:spcPts val="800"/>
              </a:spcAft>
              <a:buNone/>
            </a:pPr>
            <a:endParaRPr lang="en-US" sz="1800" dirty="0">
              <a:solidFill>
                <a:schemeClr val="tx1"/>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tx1"/>
                </a:solidFill>
                <a:effectLst/>
                <a:ea typeface="Calibri" panose="020F0502020204030204" pitchFamily="34" charset="0"/>
                <a:cs typeface="Times New Roman" panose="02020603050405020304" pitchFamily="18" charset="0"/>
              </a:rPr>
              <a:t>George Gascón, Los Angeles.</a:t>
            </a: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tx1"/>
                </a:solidFill>
                <a:effectLst/>
                <a:ea typeface="Calibri" panose="020F0502020204030204" pitchFamily="34" charset="0"/>
                <a:cs typeface="Times New Roman" panose="02020603050405020304" pitchFamily="18" charset="0"/>
              </a:rPr>
              <a:t>Chesa Boudin, San Francisco.</a:t>
            </a: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tx1"/>
                </a:solidFill>
                <a:effectLst/>
                <a:ea typeface="Calibri" panose="020F0502020204030204" pitchFamily="34" charset="0"/>
                <a:cs typeface="Times New Roman" panose="02020603050405020304" pitchFamily="18" charset="0"/>
              </a:rPr>
              <a:t>Jeff Rosen, Santa Clara.</a:t>
            </a:r>
          </a:p>
          <a:p>
            <a:pPr marL="342900" marR="0" lvl="0" indent="-342900">
              <a:lnSpc>
                <a:spcPct val="107000"/>
              </a:lnSpc>
              <a:spcBef>
                <a:spcPts val="0"/>
              </a:spcBef>
              <a:spcAft>
                <a:spcPts val="0"/>
              </a:spcAft>
              <a:buFont typeface="Symbol" panose="05050102010706020507" pitchFamily="18" charset="2"/>
              <a:buChar char=""/>
            </a:pPr>
            <a:r>
              <a:rPr lang="en-US" sz="1800" u="sng" dirty="0">
                <a:solidFill>
                  <a:schemeClr val="tx1"/>
                </a:solidFill>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www.prosecutorsalliance.org</a:t>
            </a:r>
            <a:r>
              <a:rPr lang="en-US" sz="1800" dirty="0">
                <a:solidFill>
                  <a:schemeClr val="tx1"/>
                </a:solidFill>
                <a:effectLst/>
                <a:ea typeface="Calibri" panose="020F0502020204030204" pitchFamily="34" charset="0"/>
                <a:cs typeface="Times New Roman" panose="02020603050405020304" pitchFamily="18" charset="0"/>
              </a:rPr>
              <a:t> (SF, San Joaquin, LA, Contra Costa) </a:t>
            </a: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tx1"/>
                </a:solidFill>
                <a:effectLst/>
                <a:ea typeface="Calibri" panose="020F0502020204030204" pitchFamily="34" charset="0"/>
                <a:cs typeface="Times New Roman" panose="02020603050405020304" pitchFamily="18" charset="0"/>
              </a:rPr>
              <a:t>Kimberly Gardner (first AA), St. Louis, MO.</a:t>
            </a: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tx1"/>
                </a:solidFill>
                <a:effectLst/>
                <a:ea typeface="Calibri" panose="020F0502020204030204" pitchFamily="34" charset="0"/>
                <a:cs typeface="Times New Roman" panose="02020603050405020304" pitchFamily="18" charset="0"/>
              </a:rPr>
              <a:t>Kim Foxx (second largest DA’s office in US), Chicago, IL.</a:t>
            </a: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tx1"/>
                </a:solidFill>
                <a:effectLst/>
                <a:ea typeface="Calibri" panose="020F0502020204030204" pitchFamily="34" charset="0"/>
                <a:cs typeface="Times New Roman" panose="02020603050405020304" pitchFamily="18" charset="0"/>
              </a:rPr>
              <a:t>Larry Krasner, Philadelphia, PA.</a:t>
            </a:r>
          </a:p>
          <a:p>
            <a:pPr marL="342900" marR="0" lvl="0" indent="-342900">
              <a:lnSpc>
                <a:spcPct val="107000"/>
              </a:lnSpc>
              <a:spcBef>
                <a:spcPts val="0"/>
              </a:spcBef>
              <a:spcAft>
                <a:spcPts val="800"/>
              </a:spcAft>
              <a:buFont typeface="Symbol" panose="05050102010706020507" pitchFamily="18" charset="2"/>
              <a:buChar char=""/>
            </a:pPr>
            <a:r>
              <a:rPr lang="en-US" sz="1800" dirty="0">
                <a:solidFill>
                  <a:schemeClr val="tx1"/>
                </a:solidFill>
                <a:effectLst/>
                <a:ea typeface="Calibri" panose="020F0502020204030204" pitchFamily="34" charset="0"/>
                <a:cs typeface="Times New Roman" panose="02020603050405020304" pitchFamily="18" charset="0"/>
              </a:rPr>
              <a:t>Tucson, Atlanta, Portland, Austin.</a:t>
            </a:r>
          </a:p>
        </p:txBody>
      </p:sp>
    </p:spTree>
    <p:extLst>
      <p:ext uri="{BB962C8B-B14F-4D97-AF65-F5344CB8AC3E}">
        <p14:creationId xmlns:p14="http://schemas.microsoft.com/office/powerpoint/2010/main" val="2169832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5ED41-1B69-4A3C-AAD5-BD23EC9A6C17}"/>
              </a:ext>
            </a:extLst>
          </p:cNvPr>
          <p:cNvSpPr>
            <a:spLocks noGrp="1"/>
          </p:cNvSpPr>
          <p:nvPr>
            <p:ph type="title"/>
          </p:nvPr>
        </p:nvSpPr>
        <p:spPr>
          <a:xfrm>
            <a:off x="0" y="1"/>
            <a:ext cx="4599432" cy="6721472"/>
          </a:xfrm>
        </p:spPr>
        <p:txBody>
          <a:bodyPr/>
          <a:lstStyle/>
          <a:p>
            <a:pPr algn="ctr"/>
            <a:r>
              <a:rPr lang="en-US" sz="4800" dirty="0">
                <a:effectLst/>
                <a:ea typeface="Calibri" panose="020F0502020204030204" pitchFamily="34" charset="0"/>
              </a:rPr>
              <a:t>California’s trend for CJ Reform</a:t>
            </a:r>
            <a:endParaRPr lang="en-US" sz="4800" dirty="0"/>
          </a:p>
        </p:txBody>
      </p:sp>
      <p:sp>
        <p:nvSpPr>
          <p:cNvPr id="3" name="Content Placeholder 2">
            <a:extLst>
              <a:ext uri="{FF2B5EF4-FFF2-40B4-BE49-F238E27FC236}">
                <a16:creationId xmlns:a16="http://schemas.microsoft.com/office/drawing/2014/main" id="{AF774BE5-1659-4E33-BC53-76144A8B8777}"/>
              </a:ext>
            </a:extLst>
          </p:cNvPr>
          <p:cNvSpPr>
            <a:spLocks noGrp="1"/>
          </p:cNvSpPr>
          <p:nvPr>
            <p:ph idx="1"/>
          </p:nvPr>
        </p:nvSpPr>
        <p:spPr/>
        <p: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solidFill>
                  <a:schemeClr val="tx1"/>
                </a:solidFill>
                <a:effectLst/>
                <a:ea typeface="Calibri" panose="020F0502020204030204" pitchFamily="34" charset="0"/>
                <a:cs typeface="Times New Roman" panose="02020603050405020304" pitchFamily="18" charset="0"/>
              </a:rPr>
              <a:t>Youth offender laws (SB 260, SB 261, AB1809)</a:t>
            </a:r>
          </a:p>
          <a:p>
            <a:pPr marL="342900" marR="0" lvl="0" indent="-342900">
              <a:lnSpc>
                <a:spcPct val="150000"/>
              </a:lnSpc>
              <a:spcBef>
                <a:spcPts val="0"/>
              </a:spcBef>
              <a:spcAft>
                <a:spcPts val="0"/>
              </a:spcAft>
              <a:buFont typeface="Symbol" panose="05050102010706020507" pitchFamily="18" charset="2"/>
              <a:buChar char=""/>
            </a:pPr>
            <a:r>
              <a:rPr lang="en-US" sz="1800" dirty="0">
                <a:solidFill>
                  <a:schemeClr val="tx1"/>
                </a:solidFill>
                <a:effectLst/>
                <a:ea typeface="Calibri" panose="020F0502020204030204" pitchFamily="34" charset="0"/>
                <a:cs typeface="Times New Roman" panose="02020603050405020304" pitchFamily="18" charset="0"/>
              </a:rPr>
              <a:t>CA DA’s no longer pursuing Death Penalty (LA, SF, Santa Clara)</a:t>
            </a:r>
          </a:p>
          <a:p>
            <a:pPr marL="342900" marR="0" lvl="0" indent="-342900">
              <a:lnSpc>
                <a:spcPct val="150000"/>
              </a:lnSpc>
              <a:spcBef>
                <a:spcPts val="0"/>
              </a:spcBef>
              <a:spcAft>
                <a:spcPts val="0"/>
              </a:spcAft>
              <a:buFont typeface="Symbol" panose="05050102010706020507" pitchFamily="18" charset="2"/>
              <a:buChar char=""/>
            </a:pPr>
            <a:r>
              <a:rPr lang="en-US" sz="1800" dirty="0">
                <a:solidFill>
                  <a:schemeClr val="tx1"/>
                </a:solidFill>
                <a:effectLst/>
                <a:ea typeface="Calibri" panose="020F0502020204030204" pitchFamily="34" charset="0"/>
                <a:cs typeface="Times New Roman" panose="02020603050405020304" pitchFamily="18" charset="0"/>
              </a:rPr>
              <a:t>Prop 57 parole review for non-violent offenders.</a:t>
            </a:r>
          </a:p>
          <a:p>
            <a:pPr marL="342900" marR="0" lvl="0" indent="-342900">
              <a:lnSpc>
                <a:spcPct val="150000"/>
              </a:lnSpc>
              <a:spcBef>
                <a:spcPts val="0"/>
              </a:spcBef>
              <a:spcAft>
                <a:spcPts val="0"/>
              </a:spcAft>
              <a:buFont typeface="Symbol" panose="05050102010706020507" pitchFamily="18" charset="2"/>
              <a:buChar char=""/>
            </a:pPr>
            <a:r>
              <a:rPr lang="en-US" sz="1800" dirty="0">
                <a:solidFill>
                  <a:schemeClr val="tx1"/>
                </a:solidFill>
                <a:effectLst/>
                <a:ea typeface="Calibri" panose="020F0502020204030204" pitchFamily="34" charset="0"/>
                <a:cs typeface="Times New Roman" panose="02020603050405020304" pitchFamily="18" charset="0"/>
              </a:rPr>
              <a:t>Death Penalty Moratorium.</a:t>
            </a:r>
          </a:p>
          <a:p>
            <a:pPr marL="342900" marR="0" lvl="0" indent="-342900">
              <a:lnSpc>
                <a:spcPct val="150000"/>
              </a:lnSpc>
              <a:spcBef>
                <a:spcPts val="0"/>
              </a:spcBef>
              <a:spcAft>
                <a:spcPts val="0"/>
              </a:spcAft>
              <a:buFont typeface="Symbol" panose="05050102010706020507" pitchFamily="18" charset="2"/>
              <a:buChar char=""/>
            </a:pPr>
            <a:r>
              <a:rPr lang="en-US" sz="1800" dirty="0">
                <a:solidFill>
                  <a:schemeClr val="tx1"/>
                </a:solidFill>
                <a:effectLst/>
                <a:ea typeface="Calibri" panose="020F0502020204030204" pitchFamily="34" charset="0"/>
                <a:cs typeface="Times New Roman" panose="02020603050405020304" pitchFamily="18" charset="0"/>
              </a:rPr>
              <a:t>Proposition 47.</a:t>
            </a:r>
          </a:p>
          <a:p>
            <a:pPr marL="342900" marR="0" lvl="0" indent="-342900">
              <a:lnSpc>
                <a:spcPct val="150000"/>
              </a:lnSpc>
              <a:spcBef>
                <a:spcPts val="0"/>
              </a:spcBef>
              <a:spcAft>
                <a:spcPts val="0"/>
              </a:spcAft>
              <a:buFont typeface="Symbol" panose="05050102010706020507" pitchFamily="18" charset="2"/>
              <a:buChar char=""/>
            </a:pPr>
            <a:r>
              <a:rPr lang="en-US" sz="1800" dirty="0">
                <a:solidFill>
                  <a:schemeClr val="tx1"/>
                </a:solidFill>
                <a:effectLst/>
                <a:ea typeface="Calibri" panose="020F0502020204030204" pitchFamily="34" charset="0"/>
                <a:cs typeface="Times New Roman" panose="02020603050405020304" pitchFamily="18" charset="0"/>
              </a:rPr>
              <a:t>Closing DVI.</a:t>
            </a:r>
          </a:p>
          <a:p>
            <a:pPr marL="342900" marR="0" lvl="0" indent="-342900">
              <a:lnSpc>
                <a:spcPct val="150000"/>
              </a:lnSpc>
              <a:spcBef>
                <a:spcPts val="0"/>
              </a:spcBef>
              <a:spcAft>
                <a:spcPts val="0"/>
              </a:spcAft>
              <a:buFont typeface="Symbol" panose="05050102010706020507" pitchFamily="18" charset="2"/>
              <a:buChar char=""/>
            </a:pPr>
            <a:r>
              <a:rPr lang="en-US" sz="1800" dirty="0">
                <a:solidFill>
                  <a:schemeClr val="tx1"/>
                </a:solidFill>
                <a:effectLst/>
                <a:ea typeface="Calibri" panose="020F0502020204030204" pitchFamily="34" charset="0"/>
                <a:cs typeface="Times New Roman" panose="02020603050405020304" pitchFamily="18" charset="0"/>
              </a:rPr>
              <a:t>CYA closed, Division of Juvenile Justice opened.</a:t>
            </a:r>
          </a:p>
          <a:p>
            <a:pPr marL="342900" marR="0" lvl="0" indent="-342900">
              <a:lnSpc>
                <a:spcPct val="150000"/>
              </a:lnSpc>
              <a:spcBef>
                <a:spcPts val="0"/>
              </a:spcBef>
              <a:spcAft>
                <a:spcPts val="0"/>
              </a:spcAft>
              <a:buFont typeface="Symbol" panose="05050102010706020507" pitchFamily="18" charset="2"/>
              <a:buChar char=""/>
            </a:pPr>
            <a:r>
              <a:rPr lang="en-US" sz="1800" dirty="0">
                <a:solidFill>
                  <a:schemeClr val="tx1"/>
                </a:solidFill>
                <a:effectLst/>
                <a:ea typeface="Calibri" panose="020F0502020204030204" pitchFamily="34" charset="0"/>
                <a:cs typeface="Times New Roman" panose="02020603050405020304" pitchFamily="18" charset="0"/>
              </a:rPr>
              <a:t>End of long-term solitary confinement in CDCR.</a:t>
            </a:r>
          </a:p>
          <a:p>
            <a:pPr marL="342900" marR="0" lvl="0" indent="-342900">
              <a:lnSpc>
                <a:spcPct val="150000"/>
              </a:lnSpc>
              <a:spcBef>
                <a:spcPts val="0"/>
              </a:spcBef>
              <a:spcAft>
                <a:spcPts val="0"/>
              </a:spcAft>
              <a:buFont typeface="Symbol" panose="05050102010706020507" pitchFamily="18" charset="2"/>
              <a:buChar char=""/>
            </a:pPr>
            <a:r>
              <a:rPr lang="en-US" sz="1800" dirty="0">
                <a:solidFill>
                  <a:schemeClr val="tx1"/>
                </a:solidFill>
                <a:effectLst/>
                <a:ea typeface="Calibri" panose="020F0502020204030204" pitchFamily="34" charset="0"/>
                <a:cs typeface="Times New Roman" panose="02020603050405020304" pitchFamily="18" charset="0"/>
              </a:rPr>
              <a:t>Commutations increased.</a:t>
            </a:r>
          </a:p>
          <a:p>
            <a:pPr marL="342900" marR="0" lvl="0" indent="-342900">
              <a:lnSpc>
                <a:spcPct val="150000"/>
              </a:lnSpc>
              <a:spcBef>
                <a:spcPts val="0"/>
              </a:spcBef>
              <a:spcAft>
                <a:spcPts val="0"/>
              </a:spcAft>
              <a:buFont typeface="Symbol" panose="05050102010706020507" pitchFamily="18" charset="2"/>
              <a:buChar char=""/>
            </a:pPr>
            <a:r>
              <a:rPr lang="en-US" sz="1800" dirty="0">
                <a:solidFill>
                  <a:schemeClr val="tx1"/>
                </a:solidFill>
                <a:effectLst/>
                <a:ea typeface="Calibri" panose="020F0502020204030204" pitchFamily="34" charset="0"/>
                <a:cs typeface="Times New Roman" panose="02020603050405020304" pitchFamily="18" charset="0"/>
              </a:rPr>
              <a:t>Petitions for Recall of Sentence.</a:t>
            </a:r>
          </a:p>
          <a:p>
            <a:pPr marL="342900" marR="0" lvl="0" indent="-342900">
              <a:lnSpc>
                <a:spcPct val="150000"/>
              </a:lnSpc>
              <a:spcBef>
                <a:spcPts val="0"/>
              </a:spcBef>
              <a:spcAft>
                <a:spcPts val="0"/>
              </a:spcAft>
              <a:buFont typeface="Symbol" panose="05050102010706020507" pitchFamily="18" charset="2"/>
              <a:buChar char=""/>
            </a:pPr>
            <a:r>
              <a:rPr lang="en-US" sz="1800" dirty="0">
                <a:solidFill>
                  <a:schemeClr val="tx1"/>
                </a:solidFill>
                <a:effectLst/>
                <a:ea typeface="Calibri" panose="020F0502020204030204" pitchFamily="34" charset="0"/>
                <a:cs typeface="Times New Roman" panose="02020603050405020304" pitchFamily="18" charset="0"/>
              </a:rPr>
              <a:t>14 percent grant rate for BPH with fewer Governor reversals.</a:t>
            </a:r>
          </a:p>
          <a:p>
            <a:pPr marL="342900" marR="0" lvl="0" indent="-342900">
              <a:lnSpc>
                <a:spcPct val="150000"/>
              </a:lnSpc>
              <a:spcBef>
                <a:spcPts val="0"/>
              </a:spcBef>
              <a:spcAft>
                <a:spcPts val="800"/>
              </a:spcAft>
              <a:buFont typeface="Symbol" panose="05050102010706020507" pitchFamily="18" charset="2"/>
              <a:buChar char=""/>
            </a:pPr>
            <a:r>
              <a:rPr lang="en-US" sz="1800" dirty="0">
                <a:solidFill>
                  <a:schemeClr val="tx1"/>
                </a:solidFill>
                <a:effectLst/>
                <a:ea typeface="Calibri" panose="020F0502020204030204" pitchFamily="34" charset="0"/>
                <a:cs typeface="Times New Roman" panose="02020603050405020304" pitchFamily="18" charset="0"/>
              </a:rPr>
              <a:t>Amended PC 5058.7. Attorney Phone Calls.</a:t>
            </a:r>
          </a:p>
          <a:p>
            <a:pPr marL="0" indent="0">
              <a:buNone/>
            </a:pPr>
            <a:endParaRPr lang="en-US" dirty="0"/>
          </a:p>
        </p:txBody>
      </p:sp>
    </p:spTree>
    <p:extLst>
      <p:ext uri="{BB962C8B-B14F-4D97-AF65-F5344CB8AC3E}">
        <p14:creationId xmlns:p14="http://schemas.microsoft.com/office/powerpoint/2010/main" val="1953181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855392-9FED-4979-8AC6-A73037648D43}"/>
              </a:ext>
            </a:extLst>
          </p:cNvPr>
          <p:cNvSpPr>
            <a:spLocks noGrp="1"/>
          </p:cNvSpPr>
          <p:nvPr>
            <p:ph type="title"/>
          </p:nvPr>
        </p:nvSpPr>
        <p:spPr>
          <a:xfrm>
            <a:off x="3428715" y="335810"/>
            <a:ext cx="5705476" cy="593853"/>
          </a:xfrm>
          <a:solidFill>
            <a:schemeClr val="accent2">
              <a:lumMod val="50000"/>
            </a:schemeClr>
          </a:solidFill>
        </p:spPr>
        <p:txBody>
          <a:bodyPr anchor="t" anchorCtr="0"/>
          <a:lstStyle/>
          <a:p>
            <a:pPr marL="0" marR="0" algn="ctr">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ea typeface="Calibri" panose="020F0502020204030204" pitchFamily="34" charset="0"/>
              </a:rPr>
              <a:t>BIG PICTURE CONSIDERATIONS</a:t>
            </a:r>
            <a:endParaRPr lang="en-US" sz="2400" dirty="0"/>
          </a:p>
        </p:txBody>
      </p:sp>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2351661197"/>
              </p:ext>
            </p:extLst>
          </p:nvPr>
        </p:nvGraphicFramePr>
        <p:xfrm>
          <a:off x="893298" y="1158874"/>
          <a:ext cx="10515600" cy="5363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Graphic 13" descr="Signpost">
            <a:extLst>
              <a:ext uri="{FF2B5EF4-FFF2-40B4-BE49-F238E27FC236}">
                <a16:creationId xmlns:a16="http://schemas.microsoft.com/office/drawing/2014/main" id="{F3D6B7B3-DCDF-47A1-B092-0D8D01630A4E}"/>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783726" y="2545226"/>
            <a:ext cx="624548" cy="624548"/>
          </a:xfrm>
          <a:prstGeom prst="rect">
            <a:avLst/>
          </a:prstGeom>
        </p:spPr>
      </p:pic>
      <p:pic>
        <p:nvPicPr>
          <p:cNvPr id="15" name="Picture 14" descr="List of dates on a digital screen">
            <a:extLst>
              <a:ext uri="{FF2B5EF4-FFF2-40B4-BE49-F238E27FC236}">
                <a16:creationId xmlns:a16="http://schemas.microsoft.com/office/drawing/2014/main" id="{CAA3B802-7D87-4686-944F-857A19176B1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72611" y="1870324"/>
            <a:ext cx="2578689" cy="1541907"/>
          </a:xfrm>
          <a:prstGeom prst="rect">
            <a:avLst/>
          </a:prstGeom>
          <a:effectLst>
            <a:glow rad="228600">
              <a:schemeClr val="tx1">
                <a:alpha val="40000"/>
              </a:schemeClr>
            </a:glow>
          </a:effectLst>
        </p:spPr>
      </p:pic>
      <p:pic>
        <p:nvPicPr>
          <p:cNvPr id="19" name="Picture 18" descr="Metallic spheres connected in mesh">
            <a:extLst>
              <a:ext uri="{FF2B5EF4-FFF2-40B4-BE49-F238E27FC236}">
                <a16:creationId xmlns:a16="http://schemas.microsoft.com/office/drawing/2014/main" id="{6C002B5E-39FF-4EBA-A235-9F135331FBB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61753" y="1878137"/>
            <a:ext cx="2578689" cy="1541907"/>
          </a:xfrm>
          <a:prstGeom prst="rect">
            <a:avLst/>
          </a:prstGeom>
          <a:effectLst>
            <a:glow rad="228600">
              <a:schemeClr val="tx1">
                <a:alpha val="40000"/>
              </a:schemeClr>
            </a:glow>
          </a:effectLst>
        </p:spPr>
      </p:pic>
      <p:pic>
        <p:nvPicPr>
          <p:cNvPr id="21" name="Picture 20" descr="Text&#10;&#10;Description automatically generated">
            <a:extLst>
              <a:ext uri="{FF2B5EF4-FFF2-40B4-BE49-F238E27FC236}">
                <a16:creationId xmlns:a16="http://schemas.microsoft.com/office/drawing/2014/main" id="{BB460064-A913-438E-96F2-B36AD1F879DE}"/>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090483" y="1870323"/>
            <a:ext cx="2739101" cy="1541907"/>
          </a:xfrm>
          <a:prstGeom prst="rect">
            <a:avLst/>
          </a:prstGeom>
          <a:effectLst>
            <a:glow rad="228600">
              <a:schemeClr val="tx1">
                <a:alpha val="40000"/>
              </a:schemeClr>
            </a:glow>
          </a:effectLst>
        </p:spPr>
      </p:pic>
    </p:spTree>
    <p:extLst>
      <p:ext uri="{BB962C8B-B14F-4D97-AF65-F5344CB8AC3E}">
        <p14:creationId xmlns:p14="http://schemas.microsoft.com/office/powerpoint/2010/main" val="3879804219"/>
      </p:ext>
    </p:extLst>
  </p:cSld>
  <p:clrMapOvr>
    <a:masterClrMapping/>
  </p:clrMapOvr>
</p:sld>
</file>

<file path=ppt/theme/theme1.xml><?xml version="1.0" encoding="utf-8"?>
<a:theme xmlns:a="http://schemas.openxmlformats.org/drawingml/2006/main" name="Office Theme">
  <a:themeElements>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fontScheme name="MS Surge Teach Light and Dark">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Corporate_Teach a Course_Win32_SB - v2" id="{AAA48AC2-5F99-4B13-8624-B64D50F70391}" vid="{7E93EDBA-CDC2-40D2-AD59-7619D791F7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ppt/theme/themeOverride2.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766BD6-F648-49AA-B7EC-13E75CECB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E32C0B-4052-44CB-9341-8AD8B2CC4712}">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EBB7C387-AFDC-4FE3-A658-984B7F35F1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323</TotalTime>
  <Words>3738</Words>
  <Application>Microsoft Office PowerPoint</Application>
  <PresentationFormat>Widescreen</PresentationFormat>
  <Paragraphs>344</Paragraphs>
  <Slides>26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Aharoni</vt:lpstr>
      <vt:lpstr>Arial</vt:lpstr>
      <vt:lpstr>Calibri</vt:lpstr>
      <vt:lpstr>Calibri Light</vt:lpstr>
      <vt:lpstr>Courier New</vt:lpstr>
      <vt:lpstr>Symbol</vt:lpstr>
      <vt:lpstr>Times New Roman</vt:lpstr>
      <vt:lpstr>Wingdings</vt:lpstr>
      <vt:lpstr>Office Theme</vt:lpstr>
      <vt:lpstr>Making Sense of the 2020 LA District Attorney Gascon’s Criminal Justice Reforms</vt:lpstr>
      <vt:lpstr>Overview</vt:lpstr>
      <vt:lpstr>Disclaimer</vt:lpstr>
      <vt:lpstr>Background on November 2020 Election:</vt:lpstr>
      <vt:lpstr>WHO IS GEORGE GASCÓN AND WHAT IS HIS TRACK RECORD?</vt:lpstr>
      <vt:lpstr>GEORGE GASCÓN – cont.</vt:lpstr>
      <vt:lpstr>Background</vt:lpstr>
      <vt:lpstr>California’s trend for CJ Reform</vt:lpstr>
      <vt:lpstr> BIG PICTURE CONSIDERATIONS</vt:lpstr>
      <vt:lpstr> BIG PICTURE CONSIDERATIONS – cont.</vt:lpstr>
      <vt:lpstr> “NUTS &amp; BOLTS” – PROCEDURAL CONSIDERATIONS</vt:lpstr>
      <vt:lpstr>20-14 DIRECTIVE ON PENDING PETITIONS FOR RECALL OF SENTENCE AND HABEAS/RESENTENCING (MILLER, FRANKLIN, ETC.) CASES – cont.</vt:lpstr>
      <vt:lpstr>SB 1437 Petitions (aka 1170.95): 2018 Changes to Murder Laws In California</vt:lpstr>
      <vt:lpstr>LA DA’s TWENTY POINTS ON SB1437</vt:lpstr>
      <vt:lpstr>LA DA’s TWENTY POINTS ON SB1437 – cont.</vt:lpstr>
      <vt:lpstr>20-14 DIRECTIVE ON PENDING PETITIONS FOR RECALL OF SENTENCE AND HABEAS/RESENTENCING (MILLER, FRANKLIN, ETC.) CASES</vt:lpstr>
      <vt:lpstr>PC 11709(d)(1) Recall of Sentence</vt:lpstr>
      <vt:lpstr>“What you did/doing in prison matters, a lot – rather than just record of conviction/crime.”</vt:lpstr>
      <vt:lpstr>Lifer Parole Hearings Before BPH</vt:lpstr>
      <vt:lpstr>Youth and Children</vt:lpstr>
      <vt:lpstr>ENHANCEMENTS – DIRECTIVE 20-08, with Amendments (Dec. 18, 2020)</vt:lpstr>
      <vt:lpstr>WHAT APPLIES TO ME? </vt:lpstr>
      <vt:lpstr>PowerPoint Presentation</vt:lpstr>
      <vt:lpstr>ODD’s and END’s // CONCLUSIONS</vt:lpstr>
      <vt:lpstr>PowerPoint Presentation</vt:lpstr>
      <vt:lpstr>Charles Carbone, Attorney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Sense of the 2020 LA District Attorney Gascon’s Criminal Justice Reforms</dc:title>
  <dc:creator>Steve Castillo</dc:creator>
  <cp:lastModifiedBy>charles carbone</cp:lastModifiedBy>
  <cp:revision>8</cp:revision>
  <dcterms:created xsi:type="dcterms:W3CDTF">2020-12-27T03:58:52Z</dcterms:created>
  <dcterms:modified xsi:type="dcterms:W3CDTF">2020-12-29T03:31:22Z</dcterms:modified>
</cp:coreProperties>
</file>