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0" r:id="rId5"/>
    <p:sldId id="257" r:id="rId6"/>
    <p:sldId id="285" r:id="rId7"/>
    <p:sldId id="286" r:id="rId8"/>
    <p:sldId id="266" r:id="rId9"/>
    <p:sldId id="296" r:id="rId10"/>
    <p:sldId id="289" r:id="rId11"/>
    <p:sldId id="287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B2B098-F1D5-4B30-87C1-B859367627AD}">
          <p14:sldIdLst>
            <p14:sldId id="270"/>
            <p14:sldId id="257"/>
            <p14:sldId id="285"/>
            <p14:sldId id="286"/>
            <p14:sldId id="266"/>
            <p14:sldId id="296"/>
            <p14:sldId id="289"/>
            <p14:sldId id="287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Castillo" initials="SC" lastIdx="1" clrIdx="0">
    <p:extLst>
      <p:ext uri="{19B8F6BF-5375-455C-9EA6-DF929625EA0E}">
        <p15:presenceInfo xmlns:p15="http://schemas.microsoft.com/office/powerpoint/2012/main" userId="f464203a969f6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167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12/1/2020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lickr.com/photos/lukestehr/15536110699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prisonerattorney.com/" TargetMode="External"/><Relationship Id="rId7" Type="http://schemas.openxmlformats.org/officeDocument/2006/relationships/hyperlink" Target="http://www.stevecastilloconsulting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://www.charlescarbone.com/" TargetMode="External"/><Relationship Id="rId9" Type="http://schemas.openxmlformats.org/officeDocument/2006/relationships/hyperlink" Target="https://pixabay.com/en/scales-of-justice-judge-justice-45020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kenyaemploymentlaw.com/2016/07/08/courts-involvement-in-disciplinary-procee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Answer Questions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the Parole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4889985"/>
            <a:ext cx="8493957" cy="97888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Charles Carbone, Esq.</a:t>
            </a:r>
          </a:p>
          <a:p>
            <a:r>
              <a:rPr lang="en-US" sz="2800" b="1" dirty="0"/>
              <a:t>Steve Castillo, Paralegal</a:t>
            </a:r>
          </a:p>
          <a:p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B92C-C2EE-46F8-A64E-919A7D57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0803" y="6568376"/>
            <a:ext cx="10029442" cy="365125"/>
          </a:xfrm>
        </p:spPr>
        <p:txBody>
          <a:bodyPr/>
          <a:lstStyle/>
          <a:p>
            <a:pPr algn="ctr"/>
            <a:r>
              <a:rPr lang="en-US" sz="900" noProof="0" dirty="0"/>
              <a:t>Copyright © 2020 Charles Carbone, Attorney at Law-All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45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1661-89CF-42BC-8BCD-0E82FF67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DA7E4-5F31-4CFE-B6E2-CAE56183C955}"/>
              </a:ext>
            </a:extLst>
          </p:cNvPr>
          <p:cNvSpPr txBox="1"/>
          <p:nvPr/>
        </p:nvSpPr>
        <p:spPr>
          <a:xfrm>
            <a:off x="547166" y="2219460"/>
            <a:ext cx="9880169" cy="453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define and express remorse?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made amends, how, and have you paid restitution?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impact of your crime?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reason why you chose your victim, this person?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you would have done your crime if you were sober?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your siblings not turn to crime/gangs, but you did?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lot of people experience this ______(problem) but did not turn to crime, but you did, why?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you commit your crime? 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causative factors of your crime?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you feel when you found out victim had died?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tell the truth during the trial?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accept responsibility for in your crime?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you join a gang?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you commit this rules violation?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this rule violation, tell us what happened?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06A22-F1A2-4078-8F93-57698BAD474B}"/>
              </a:ext>
            </a:extLst>
          </p:cNvPr>
          <p:cNvSpPr txBox="1"/>
          <p:nvPr/>
        </p:nvSpPr>
        <p:spPr>
          <a:xfrm>
            <a:off x="3048646" y="6634580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222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1661-89CF-42BC-8BCD-0E82FF67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CLASSICS? –cont.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DA7E4-5F31-4CFE-B6E2-CAE56183C955}"/>
              </a:ext>
            </a:extLst>
          </p:cNvPr>
          <p:cNvSpPr txBox="1"/>
          <p:nvPr/>
        </p:nvSpPr>
        <p:spPr>
          <a:xfrm>
            <a:off x="465111" y="2023925"/>
            <a:ext cx="11646976" cy="45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Is there a pattern in your rules violations?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Did you lie to the past panel about this particular issue and if so, why?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Why did you leave the gang and or depart from crime in prison?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Why haven’t you debriefed (if in past connected to a gang)?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Why were you attracted to crime and violence?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What’s your relationship with your wife/husband/kids like?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 Do you agree with the overall evaluation in the most recent psychological evaluation and why yes or why no?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 Do you know what ASPD is? Or NPD?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 How will you address your mental health needs in the free community?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 Are you currently taking psychotropic medication?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 How did you benefit from CCCMS/EOP? Why did you transition out?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 Do you want to add anything to what you told the psych about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Is this the first time you have raised this topic before the Board and if so why?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Who visits you regularly and or when was your last visit?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30. What was the most important self-help program you took for you and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E5D7F-E749-425D-96C4-F4F57F005718}"/>
              </a:ext>
            </a:extLst>
          </p:cNvPr>
          <p:cNvSpPr txBox="1"/>
          <p:nvPr/>
        </p:nvSpPr>
        <p:spPr>
          <a:xfrm>
            <a:off x="3048646" y="6627168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790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1661-89CF-42BC-8BCD-0E82FF67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CLASSICS? –cont.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DA7E4-5F31-4CFE-B6E2-CAE56183C955}"/>
              </a:ext>
            </a:extLst>
          </p:cNvPr>
          <p:cNvSpPr txBox="1"/>
          <p:nvPr/>
        </p:nvSpPr>
        <p:spPr>
          <a:xfrm>
            <a:off x="680321" y="2180843"/>
            <a:ext cx="11646976" cy="453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 When was the last time you got angry and how did you deal with it?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32. On that 115/128, how do you think you could have dealt with it differently or better?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33. What are your past/present character defects?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34. What’s in your sobriety relapse prevention plan?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35. What your internal and external triggers for relapse?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36. What are your coping tools for drugs, anger, crime?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37. What is your favorite step of the 12-steps and why?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38. How have you changed since the life crime?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39. What’s the impact of your criminality in prison?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40. When was the last time you committed a crime on behalf of a gang in prison?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41. What kind of things did you do on behalf of a gang (in prison/in society)?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42. Did you have leadership in the gang? What positions? Follower v. leader?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43. Why did you decide to debrief? 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44. For non-debriefers – how did you disavow/depart (i.e. commutation example).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45. How you committed rules violations in prison for things you were not caught for? Such as?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95BDC-1A6B-4D32-84F8-00A3BD29AEC8}"/>
              </a:ext>
            </a:extLst>
          </p:cNvPr>
          <p:cNvSpPr txBox="1"/>
          <p:nvPr/>
        </p:nvSpPr>
        <p:spPr>
          <a:xfrm>
            <a:off x="3154288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076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1661-89CF-42BC-8BCD-0E82FF67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CLASSICS? –cont.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DA7E4-5F31-4CFE-B6E2-CAE56183C955}"/>
              </a:ext>
            </a:extLst>
          </p:cNvPr>
          <p:cNvSpPr txBox="1"/>
          <p:nvPr/>
        </p:nvSpPr>
        <p:spPr>
          <a:xfrm>
            <a:off x="353894" y="2073265"/>
            <a:ext cx="11646976" cy="48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46. Why were you denied parole the last time and what have you done about it?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47. Why is your change permanent?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48. Why are you suitable for parole today?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49.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obstacles and challenges on parole (please don’t say technology)?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50. Goals and priorities on parole (be a good husband/brother/son, not a wanna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superman).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51. How is sobriety and its challenges different on parole in free society?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52. Do you understand 290 registrant requirements; what are those requirements?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53. Why did you choose transitional housing, this program, and how long will you stay?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54. How will you deal with stress, rejection, and conflict (perhaps even with partner/spouse)?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55. How will you handle a relapse in the free community?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56. What would be the most likely reason you would return to prison? How to avoid/prevent?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57. What trade/job or employment opportunities exist for you?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58. What aspect of yourself are you still working on?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59. What is the quality of your relationship with your wife/husband/kids? 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it took you so long to become pro-social/obey rules/stop crime?</a:t>
            </a:r>
          </a:p>
          <a:p>
            <a:pPr marR="0" lv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 Who's in your support network in the free community?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32AFF-5492-4886-BC33-DF0BE3493B23}"/>
              </a:ext>
            </a:extLst>
          </p:cNvPr>
          <p:cNvSpPr txBox="1"/>
          <p:nvPr/>
        </p:nvSpPr>
        <p:spPr>
          <a:xfrm>
            <a:off x="3048646" y="6649968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78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3364-6335-4AA7-A75F-DC85DBAE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14 DON’T’S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63E7B-32DE-4A0E-9CD8-9590EFDB78A9}"/>
              </a:ext>
            </a:extLst>
          </p:cNvPr>
          <p:cNvSpPr txBox="1"/>
          <p:nvPr/>
        </p:nvSpPr>
        <p:spPr>
          <a:xfrm>
            <a:off x="555550" y="2039809"/>
            <a:ext cx="10115065" cy="422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professors/saviors/gurus?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Lose the catch phrases – “my low self esteem”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memorize the steps – work them and live them.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be shy – quiet “humble” guy doesn’t work.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simultaneous critiquing while answering the questions.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be evasive – listen to the actual question and answer it before making a larger point.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put lipstick on a pig.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argue or fight with the Board.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force attorney to make pointless objections.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climb Mt. Everest – we are after all just answering questions.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re-litigate the past.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think short term only – some hearings are means to a grant.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take the DA’s bait, nor get defensive.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B0E9D-15F9-467B-B682-4FC0BD23CF54}"/>
              </a:ext>
            </a:extLst>
          </p:cNvPr>
          <p:cNvSpPr txBox="1"/>
          <p:nvPr/>
        </p:nvSpPr>
        <p:spPr>
          <a:xfrm>
            <a:off x="3048646" y="6627168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518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4D48-7E56-4912-B325-5D14D4AA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746D9-C3FE-445D-9279-0336D74AE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365" y="2327636"/>
            <a:ext cx="3259229" cy="3599317"/>
          </a:xfrm>
        </p:spPr>
        <p:txBody>
          <a:bodyPr>
            <a:normAutofit/>
          </a:bodyPr>
          <a:lstStyle/>
          <a:p>
            <a:r>
              <a:rPr lang="en-US" sz="3200" dirty="0"/>
              <a:t>Generally short: (5-10)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6BC69-CD3B-4E0F-AAEB-69EBA23BF4D1}"/>
              </a:ext>
            </a:extLst>
          </p:cNvPr>
          <p:cNvSpPr txBox="1"/>
          <p:nvPr/>
        </p:nvSpPr>
        <p:spPr>
          <a:xfrm>
            <a:off x="4027056" y="2982516"/>
            <a:ext cx="8019724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than 3 points (sorrow, change and future).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items actually worthy of points that were left out of the hearing.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a learning moment if one came up during the hearing.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increased victim awareness (perhaps based on past experience with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VNOKS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2186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4D48-7E56-4912-B325-5D14D4AA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6BC69-CD3B-4E0F-AAEB-69EBA23BF4D1}"/>
              </a:ext>
            </a:extLst>
          </p:cNvPr>
          <p:cNvSpPr txBox="1"/>
          <p:nvPr/>
        </p:nvSpPr>
        <p:spPr>
          <a:xfrm>
            <a:off x="238210" y="2130109"/>
            <a:ext cx="5992109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out answers.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Circulate to “board of directors.”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meat or veggie patty of actual answer.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key points amidst the words – 3-10.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effective, detailed, succinct summations.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for a “deep dive.”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yourself.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pages of outline notes on key topics.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audience to check off key points in the answer.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 it perfectly, 5-10 times, then break it.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lawyer effectively for deep cleaning throughout.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it yours – language, tone, smile, cry – own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386D5-90C0-4FBA-AD83-444438D22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5756" y="132218"/>
            <a:ext cx="3329553" cy="28304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735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934F2-031E-483D-974E-BE5E547B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992" y="5973223"/>
            <a:ext cx="1999086" cy="785528"/>
          </a:xfrm>
        </p:spPr>
        <p:txBody>
          <a:bodyPr anchor="ctr">
            <a:normAutofit fontScale="700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b="1" spc="100" dirty="0">
                <a:solidFill>
                  <a:schemeClr val="tx1"/>
                </a:solidFill>
              </a:rPr>
              <a:t>P.O. Box 2809</a:t>
            </a: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chemeClr val="tx1"/>
                </a:solidFill>
              </a:rPr>
              <a:t>San Francisco, CA 94126</a:t>
            </a: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www.prisonerattorney.com</a:t>
            </a:r>
            <a:endParaRPr lang="en-US" b="1" spc="100" noProof="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www.charlescarbone.com</a:t>
            </a:r>
            <a:r>
              <a:rPr lang="en-US" b="1" spc="100" noProof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6ADFEEC-48AC-437E-9CB7-CCDA42B9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Charles Carbone, Attorney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7D5618B-4FEA-4409-894B-746C7EE2B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452812" cy="1058862"/>
          </a:xfrm>
        </p:spPr>
        <p:txBody>
          <a:bodyPr/>
          <a:lstStyle/>
          <a:p>
            <a:r>
              <a:rPr lang="en-US" dirty="0"/>
              <a:t>Steve Castillo, Paralegal</a:t>
            </a:r>
          </a:p>
        </p:txBody>
      </p:sp>
      <p:pic>
        <p:nvPicPr>
          <p:cNvPr id="6" name="Content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37B8BE6-2416-4854-AAE8-FD17875D434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5"/>
          <a:srcRect r="4" b="14174"/>
          <a:stretch/>
        </p:blipFill>
        <p:spPr>
          <a:xfrm>
            <a:off x="1685407" y="2130150"/>
            <a:ext cx="3060802" cy="3713162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CB64FB2-46EB-4F99-951A-21D7C67A81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13260"/>
          <a:stretch/>
        </p:blipFill>
        <p:spPr>
          <a:xfrm>
            <a:off x="8806239" y="2187823"/>
            <a:ext cx="3060802" cy="371316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D16D29-7C57-4C2A-A9BC-C8A80E47FF81}"/>
              </a:ext>
            </a:extLst>
          </p:cNvPr>
          <p:cNvSpPr txBox="1"/>
          <p:nvPr/>
        </p:nvSpPr>
        <p:spPr>
          <a:xfrm>
            <a:off x="9399424" y="6050086"/>
            <a:ext cx="208121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spc="100" dirty="0"/>
              <a:t>P.O. Box 39755</a:t>
            </a:r>
          </a:p>
          <a:p>
            <a:pPr algn="ctr"/>
            <a:r>
              <a:rPr lang="en-US" sz="700" spc="100" dirty="0"/>
              <a:t>Downey</a:t>
            </a:r>
            <a:r>
              <a:rPr lang="en-US" sz="700" spc="100" noProof="0" dirty="0"/>
              <a:t>, CA 90239</a:t>
            </a:r>
          </a:p>
          <a:p>
            <a:pPr algn="ctr"/>
            <a:r>
              <a:rPr lang="en-US" sz="700" spc="100" noProof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700" spc="1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stevecastilloconsulting</a:t>
            </a:r>
            <a:r>
              <a:rPr lang="en-US" sz="700" spc="100" noProof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700" spc="100" noProof="0" dirty="0"/>
          </a:p>
          <a:p>
            <a:pPr>
              <a:spcAft>
                <a:spcPts val="600"/>
              </a:spcAft>
            </a:pPr>
            <a:endParaRPr lang="en-US" sz="700" spc="100" noProof="0" dirty="0"/>
          </a:p>
          <a:p>
            <a:pPr>
              <a:spcAft>
                <a:spcPts val="600"/>
              </a:spcAft>
            </a:pPr>
            <a:endParaRPr lang="en-US" noProof="0" dirty="0"/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3C5F380E-34BB-4B3A-B444-BE8BD69BC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900246" y="2705100"/>
            <a:ext cx="2108043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8C41B-745E-47C9-81E1-5397ABF8B591}"/>
              </a:ext>
            </a:extLst>
          </p:cNvPr>
          <p:cNvSpPr txBox="1"/>
          <p:nvPr/>
        </p:nvSpPr>
        <p:spPr>
          <a:xfrm>
            <a:off x="4497003" y="6627168"/>
            <a:ext cx="45774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49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8218" y="6653058"/>
            <a:ext cx="4955564" cy="386011"/>
          </a:xfrm>
        </p:spPr>
        <p:txBody>
          <a:bodyPr>
            <a:norm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5175-0CF4-4388-8369-4D70B36A6131}"/>
              </a:ext>
            </a:extLst>
          </p:cNvPr>
          <p:cNvSpPr txBox="1"/>
          <p:nvPr/>
        </p:nvSpPr>
        <p:spPr>
          <a:xfrm>
            <a:off x="2169366" y="4956911"/>
            <a:ext cx="78532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To understand the reasons for parole board questions and how best to answer.  </a:t>
            </a:r>
          </a:p>
        </p:txBody>
      </p:sp>
      <p:pic>
        <p:nvPicPr>
          <p:cNvPr id="10" name="Picture 9" descr="A picture containing table, indoor, wooden, wood&#10;&#10;Description automatically generated">
            <a:extLst>
              <a:ext uri="{FF2B5EF4-FFF2-40B4-BE49-F238E27FC236}">
                <a16:creationId xmlns:a16="http://schemas.microsoft.com/office/drawing/2014/main" id="{634BE017-56AD-4824-A948-B984D7FF5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2034" y="2060308"/>
            <a:ext cx="6096000" cy="2571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C48B-CB88-4441-99AE-2AA0B5A4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12" y="1021083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this INCREASINGLY important?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4397-8DD1-45AD-B2C1-261BFBCBADE4}"/>
              </a:ext>
            </a:extLst>
          </p:cNvPr>
          <p:cNvSpPr txBox="1"/>
          <p:nvPr/>
        </p:nvSpPr>
        <p:spPr>
          <a:xfrm>
            <a:off x="2341984" y="2904365"/>
            <a:ext cx="12191999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parole policy meant answers were largely irrelevant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 can affect a grant by 40%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Answers affect the length of any denial by 100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placed on current/clinical factors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differentiate (use gang example, generic language, etc.)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94636-0F5E-44FA-8640-25C0CF40414F}"/>
              </a:ext>
            </a:extLst>
          </p:cNvPr>
          <p:cNvSpPr txBox="1"/>
          <p:nvPr/>
        </p:nvSpPr>
        <p:spPr>
          <a:xfrm>
            <a:off x="3943926" y="6627168"/>
            <a:ext cx="43041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040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B4D1-286B-40D9-A637-277E663C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that transcend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1A819-1F52-4C8F-8524-C6DA962C5626}"/>
              </a:ext>
            </a:extLst>
          </p:cNvPr>
          <p:cNvSpPr txBox="1"/>
          <p:nvPr/>
        </p:nvSpPr>
        <p:spPr>
          <a:xfrm>
            <a:off x="2870628" y="6627168"/>
            <a:ext cx="60946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5DB0B98-81E6-4D4F-A6F0-816B21DEDA2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69222" y="2248232"/>
            <a:ext cx="4077734" cy="420855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Body language (ironed shirt, lapel pins, hair, straight spine, eye contact, clean shaven)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Mustache and facial hair, hair (braids, etc.) not for societal prime time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Mirroring body language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Last word or important words mirrored in response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Tears were appropriate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A0E0CEB-D576-436C-9D17-4AA38269F38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307467" y="2248232"/>
            <a:ext cx="4077734" cy="420855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Language that goes up at the end of each sentence v. matter of fact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Mumblers who do not believe in the value of their own thoughts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Avoid pontification “people should”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When victims are speaking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Not watching cues from your commissioners – it’s not a screed</a:t>
            </a:r>
          </a:p>
        </p:txBody>
      </p:sp>
    </p:spTree>
    <p:extLst>
      <p:ext uri="{BB962C8B-B14F-4D97-AF65-F5344CB8AC3E}">
        <p14:creationId xmlns:p14="http://schemas.microsoft.com/office/powerpoint/2010/main" val="34300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SHOULD I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6272" y="2505456"/>
            <a:ext cx="10690927" cy="3599316"/>
          </a:xfrm>
        </p:spPr>
        <p:txBody>
          <a:bodyPr>
            <a:normAutofit fontScale="92500" lnSpcReduction="2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cues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answer the fact questions with fact answers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Opinion questions (why and how questions) – go long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 questions (who, what, where, and when) – go short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subsequent hearings – anything left out of a topic of your most recent psych eval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Deeper analysis of an old topic is a new idea, rather than “creating” new especially on crime’s causative factors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E3AC1-8C45-4336-AD82-9D86D1521040}"/>
              </a:ext>
            </a:extLst>
          </p:cNvPr>
          <p:cNvSpPr txBox="1"/>
          <p:nvPr/>
        </p:nvSpPr>
        <p:spPr>
          <a:xfrm>
            <a:off x="3038213" y="6660646"/>
            <a:ext cx="61155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7F00-A80C-47DF-9AF3-8284A32F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STRUCTURE FOR THE QUESTIONING DURING A HEARING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4BF1-D599-499A-85DD-58B0A875F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990" y="2136140"/>
            <a:ext cx="3070034" cy="576262"/>
          </a:xfrm>
        </p:spPr>
        <p:txBody>
          <a:bodyPr/>
          <a:lstStyle/>
          <a:p>
            <a:r>
              <a:rPr lang="en-US" dirty="0"/>
              <a:t>Initial Hearings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FA287-A7A7-4EB6-BD3A-BEADFE77FCE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2883187"/>
            <a:ext cx="3049702" cy="291351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Follow a linear, chronology form - </a:t>
            </a:r>
          </a:p>
          <a:p>
            <a:r>
              <a:rPr lang="en-US" sz="1800" dirty="0"/>
              <a:t>(a) social history; (b) priors; (c) life crime; (d) in-custody (115’s/128’s, vocation, work history, education, and self-help), (e) parole plans; (f) psych eval; (g) DA questions; (h) your lawyer’s questions; (i) closing statement; (j) victim impact statement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5C6-A0DE-42CB-BFE5-4914DCDF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1936" y="2136140"/>
            <a:ext cx="3063240" cy="576262"/>
          </a:xfrm>
        </p:spPr>
        <p:txBody>
          <a:bodyPr/>
          <a:lstStyle/>
          <a:p>
            <a:r>
              <a:rPr lang="en-US" dirty="0"/>
              <a:t>Subsequent Hearings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BD2033-7D6F-4C40-B045-F13448B9E43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63184" y="2891941"/>
            <a:ext cx="3063240" cy="29135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of the time follow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linear, chronology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“anything to add” on -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social history; (b) priors; (c) and life crime (less so, more likely to have complete exchange).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471FC9-7446-4193-95A3-6FB2387EC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0065" y="2136140"/>
            <a:ext cx="3070025" cy="576262"/>
          </a:xfrm>
        </p:spPr>
        <p:txBody>
          <a:bodyPr/>
          <a:lstStyle/>
          <a:p>
            <a:r>
              <a:rPr lang="en-US" dirty="0"/>
              <a:t>Subsequent Hearings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C43F20-8164-48E4-BCFB-2DCC45B7BEA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30065" y="2852693"/>
            <a:ext cx="3151962" cy="2913513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not chronological driven -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why were you denied the last time; (b) what have you done about it; (c) why are  you suitable for parole today; (d) what is the new/improved insight; (e) focus on recent rules violation and why it occurred.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93D7E-E974-454B-8C68-2AD353EB15F4}"/>
              </a:ext>
            </a:extLst>
          </p:cNvPr>
          <p:cNvSpPr txBox="1"/>
          <p:nvPr/>
        </p:nvSpPr>
        <p:spPr>
          <a:xfrm>
            <a:off x="3048646" y="6591589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518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FCEC-EA2D-4987-9411-E9EE162C39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BREAKS WISELY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9ABB-8896-4413-AA3A-93BBCB227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416628"/>
            <a:ext cx="8396362" cy="3844687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stuck issue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 nosedive, or caught in a lie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moving from: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- Presiding (social history, priors, life crime);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Deputy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Commissioner (in custody history and parole plans); back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Presiding Commissioner for psyche eval;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Catch all questions;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DA questions;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Attorney questions; to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Closing Statements</a:t>
            </a: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When BPH tells lifer that “we are having a problem with an answer” which may salvage length of a denial</a:t>
            </a:r>
          </a:p>
          <a:p>
            <a:pPr algn="l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7FF8-ECB3-4F47-9EBB-E05B9583F8EE}"/>
              </a:ext>
            </a:extLst>
          </p:cNvPr>
          <p:cNvSpPr txBox="1"/>
          <p:nvPr/>
        </p:nvSpPr>
        <p:spPr>
          <a:xfrm>
            <a:off x="3048000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722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5F84D-2F45-4C5F-A169-98B4A452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519794" cy="1080938"/>
          </a:xfrm>
        </p:spPr>
        <p:txBody>
          <a:bodyPr>
            <a:normAutofit/>
          </a:bodyPr>
          <a:lstStyle/>
          <a:p>
            <a:r>
              <a:rPr lang="en-US" sz="3500" dirty="0"/>
              <a:t>OPEN ENDED QUESTIONS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069B435-C236-4429-A666-064436A8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61697"/>
              </p:ext>
            </p:extLst>
          </p:nvPr>
        </p:nvGraphicFramePr>
        <p:xfrm>
          <a:off x="685481" y="2521336"/>
          <a:ext cx="10650962" cy="351627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644724">
                  <a:extLst>
                    <a:ext uri="{9D8B030D-6E8A-4147-A177-3AD203B41FA5}">
                      <a16:colId xmlns:a16="http://schemas.microsoft.com/office/drawing/2014/main" val="1071297752"/>
                    </a:ext>
                  </a:extLst>
                </a:gridCol>
                <a:gridCol w="5006238">
                  <a:extLst>
                    <a:ext uri="{9D8B030D-6E8A-4147-A177-3AD203B41FA5}">
                      <a16:colId xmlns:a16="http://schemas.microsoft.com/office/drawing/2014/main" val="1561153150"/>
                    </a:ext>
                  </a:extLst>
                </a:gridCol>
              </a:tblGrid>
              <a:tr h="3314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answer and what he/she thinks is important?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53954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crime?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 us what happened evidences (what stands out in his/her mind).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87918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history?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 us about your upbringing.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42952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you’d like to add to the psyche eval?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Dr. rightly record your views and opinions?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0521"/>
                  </a:ext>
                </a:extLst>
              </a:tr>
              <a:tr h="66279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have you changed since coming to prison?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examples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63381"/>
                  </a:ext>
                </a:extLst>
              </a:tr>
              <a:tr h="66279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Challenges/obstacles on parole.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employment history, relationships, parenting, etc.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059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64FAD8-BA17-46BB-8B96-851922EE8AA3}"/>
              </a:ext>
            </a:extLst>
          </p:cNvPr>
          <p:cNvSpPr txBox="1"/>
          <p:nvPr/>
        </p:nvSpPr>
        <p:spPr>
          <a:xfrm>
            <a:off x="2128707" y="6621232"/>
            <a:ext cx="62623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226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B949-E279-46D0-A1A2-3BEEA723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EJECTIONS, ELEPHANTS, AND INTERRUPTIONS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7808D-4295-434F-B947-A9E7C5B39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68" y="2243883"/>
            <a:ext cx="3070034" cy="576262"/>
          </a:xfrm>
        </p:spPr>
        <p:txBody>
          <a:bodyPr/>
          <a:lstStyle/>
          <a:p>
            <a:r>
              <a:rPr lang="en-US" dirty="0"/>
              <a:t>Don’t eject from the room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0ED01-8730-4023-933F-39EF81AD860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79800" y="2952931"/>
            <a:ext cx="3049702" cy="291351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warm and fuzzy reaction/response, don’t hit the eject button and detach and leave the room intellectually.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murder/crime, appropriate rejection is normal.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A50EF-820D-459E-94FE-194A8F905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5991" y="2243883"/>
            <a:ext cx="3063240" cy="576262"/>
          </a:xfrm>
        </p:spPr>
        <p:txBody>
          <a:bodyPr/>
          <a:lstStyle/>
          <a:p>
            <a:r>
              <a:rPr lang="en-US" dirty="0"/>
              <a:t>Admit weaknesses and pink elephants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C849F4-03A7-410D-87CB-BF573FA2067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65991" y="3022671"/>
            <a:ext cx="3063240" cy="291351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I am relatively new to sobriety (3 years)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I have only had 4 years of prosocial versus 23 years of crime.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I got a 115 for a cell phone since my last appearance.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9B608C-B2C9-4EA0-94F6-288DD231E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6820" y="2243883"/>
            <a:ext cx="3213952" cy="5762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Don’t interrupt during the decision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4A378-7A46-4E41-8BF5-DA8EB1B5757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78783" y="3022672"/>
            <a:ext cx="3070025" cy="291351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their time to render a decision, not to get input.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are discouraged.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Arms crossed, or this is BS is recorded.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P.S. do not interrupt the panel, especially female commissioners.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35BE7-2CB8-43F4-ACA8-010E28EC3C2C}"/>
              </a:ext>
            </a:extLst>
          </p:cNvPr>
          <p:cNvSpPr txBox="1"/>
          <p:nvPr/>
        </p:nvSpPr>
        <p:spPr>
          <a:xfrm>
            <a:off x="2750257" y="6627168"/>
            <a:ext cx="609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90215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1D2AC-2735-457E-B639-07E13F9A629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(2)</Template>
  <TotalTime>1382</TotalTime>
  <Words>2423</Words>
  <Application>Microsoft Office PowerPoint</Application>
  <PresentationFormat>Widescreen</PresentationFormat>
  <Paragraphs>216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Trebuchet MS</vt:lpstr>
      <vt:lpstr>Wingdings</vt:lpstr>
      <vt:lpstr>Berlin</vt:lpstr>
      <vt:lpstr>How to Answer Questions Before the Parole Board</vt:lpstr>
      <vt:lpstr>Purpose</vt:lpstr>
      <vt:lpstr>Why is this INCREASINGLY important?</vt:lpstr>
      <vt:lpstr>CONSIDERATIONS that transcend words</vt:lpstr>
      <vt:lpstr>HOW MUCH SHOULD I TALK?</vt:lpstr>
      <vt:lpstr>TWO TYPES OF STRUCTURE FOR THE QUESTIONING DURING A HEARING</vt:lpstr>
      <vt:lpstr>USE BREAKS WISELY</vt:lpstr>
      <vt:lpstr>OPEN ENDED QUESTIONS</vt:lpstr>
      <vt:lpstr>EJECTIONS, ELEPHANTS, AND INTERRUPTIONS</vt:lpstr>
      <vt:lpstr>The CLASSICS?</vt:lpstr>
      <vt:lpstr>The CLASSICS? –cont.</vt:lpstr>
      <vt:lpstr>The CLASSICS? –cont.</vt:lpstr>
      <vt:lpstr>The CLASSICS? –cont.</vt:lpstr>
      <vt:lpstr>The 14 DON’T’S</vt:lpstr>
      <vt:lpstr>THE CLOSING</vt:lpstr>
      <vt:lpstr>HOW TO PRACTICE</vt:lpstr>
      <vt:lpstr>Charles Carbone, Attorney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on Learning</dc:title>
  <dc:creator>Steve Castillo</dc:creator>
  <cp:lastModifiedBy>charles carbone</cp:lastModifiedBy>
  <cp:revision>97</cp:revision>
  <dcterms:created xsi:type="dcterms:W3CDTF">2020-10-31T02:06:02Z</dcterms:created>
  <dcterms:modified xsi:type="dcterms:W3CDTF">2020-12-01T17:33:36Z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