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70" r:id="rId5"/>
    <p:sldId id="257" r:id="rId6"/>
    <p:sldId id="285" r:id="rId7"/>
    <p:sldId id="286" r:id="rId8"/>
    <p:sldId id="266" r:id="rId9"/>
    <p:sldId id="287" r:id="rId10"/>
    <p:sldId id="288" r:id="rId11"/>
    <p:sldId id="289" r:id="rId12"/>
    <p:sldId id="290" r:id="rId13"/>
    <p:sldId id="278" r:id="rId14"/>
    <p:sldId id="291" r:id="rId15"/>
    <p:sldId id="292" r:id="rId16"/>
    <p:sldId id="293" r:id="rId17"/>
    <p:sldId id="294" r:id="rId18"/>
    <p:sldId id="295" r:id="rId19"/>
    <p:sldId id="28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4B2B098-F1D5-4B30-87C1-B859367627AD}">
          <p14:sldIdLst>
            <p14:sldId id="270"/>
            <p14:sldId id="257"/>
            <p14:sldId id="285"/>
            <p14:sldId id="286"/>
            <p14:sldId id="266"/>
            <p14:sldId id="287"/>
            <p14:sldId id="288"/>
            <p14:sldId id="289"/>
            <p14:sldId id="290"/>
            <p14:sldId id="278"/>
            <p14:sldId id="291"/>
            <p14:sldId id="292"/>
            <p14:sldId id="293"/>
            <p14:sldId id="294"/>
            <p14:sldId id="295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 Castillo" initials="SC" lastIdx="1" clrIdx="0">
    <p:extLst>
      <p:ext uri="{19B8F6BF-5375-455C-9EA6-DF929625EA0E}">
        <p15:presenceInfo xmlns:p15="http://schemas.microsoft.com/office/powerpoint/2012/main" userId="f464203a969f61e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42D0B"/>
    <a:srgbClr val="76280B"/>
    <a:srgbClr val="F6BF73"/>
    <a:srgbClr val="F9D4A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25E5076-3810-47DD-B79F-674D7AD40C0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1678" autoAdjust="0"/>
  </p:normalViewPr>
  <p:slideViewPr>
    <p:cSldViewPr snapToGrid="0">
      <p:cViewPr varScale="1">
        <p:scale>
          <a:sx n="114" d="100"/>
          <a:sy n="114" d="100"/>
        </p:scale>
        <p:origin x="474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FF4731-4EA5-4450-A540-3562A46025D1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8015DD-E966-473A-9774-BB8D524A06B4}">
      <dgm:prSet phldrT="[Text]"/>
      <dgm:spPr/>
      <dgm:t>
        <a:bodyPr/>
        <a:lstStyle/>
        <a:p>
          <a:r>
            <a:rPr lang="en-US" dirty="0"/>
            <a:t>1. Stop getting them</a:t>
          </a:r>
        </a:p>
      </dgm:t>
    </dgm:pt>
    <dgm:pt modelId="{2A9D13FA-0DFA-43F8-A61B-D0347F29EFDD}" type="parTrans" cxnId="{A6E72B32-BFCA-4E16-A827-73E4812ACE68}">
      <dgm:prSet/>
      <dgm:spPr/>
      <dgm:t>
        <a:bodyPr/>
        <a:lstStyle/>
        <a:p>
          <a:endParaRPr lang="en-US"/>
        </a:p>
      </dgm:t>
    </dgm:pt>
    <dgm:pt modelId="{72E1A48A-69A5-467C-9FCE-481CA6842BB7}" type="sibTrans" cxnId="{A6E72B32-BFCA-4E16-A827-73E4812ACE68}">
      <dgm:prSet/>
      <dgm:spPr/>
      <dgm:t>
        <a:bodyPr/>
        <a:lstStyle/>
        <a:p>
          <a:endParaRPr lang="en-US"/>
        </a:p>
      </dgm:t>
    </dgm:pt>
    <dgm:pt modelId="{0944635E-DF57-45B4-B049-6EC66ED7483F}">
      <dgm:prSet phldrT="[Text]"/>
      <dgm:spPr/>
      <dgm:t>
        <a:bodyPr/>
        <a:lstStyle/>
        <a:p>
          <a:r>
            <a:rPr lang="en-US" dirty="0"/>
            <a:t>6. Seek amends</a:t>
          </a:r>
        </a:p>
      </dgm:t>
    </dgm:pt>
    <dgm:pt modelId="{7EFFC5D2-B593-44F1-88B2-1E071E1F1204}" type="parTrans" cxnId="{A0228988-6536-4D71-B791-A8F44797281F}">
      <dgm:prSet/>
      <dgm:spPr/>
      <dgm:t>
        <a:bodyPr/>
        <a:lstStyle/>
        <a:p>
          <a:endParaRPr lang="en-US"/>
        </a:p>
      </dgm:t>
    </dgm:pt>
    <dgm:pt modelId="{8D1E7B35-194C-4019-B093-974413B85688}" type="sibTrans" cxnId="{A0228988-6536-4D71-B791-A8F44797281F}">
      <dgm:prSet/>
      <dgm:spPr/>
      <dgm:t>
        <a:bodyPr/>
        <a:lstStyle/>
        <a:p>
          <a:endParaRPr lang="en-US"/>
        </a:p>
      </dgm:t>
    </dgm:pt>
    <dgm:pt modelId="{E56E1E2C-B167-4630-9F30-8D3EBDE3387F}">
      <dgm:prSet phldrT="[Text]"/>
      <dgm:spPr/>
      <dgm:t>
        <a:bodyPr/>
        <a:lstStyle/>
        <a:p>
          <a:r>
            <a:rPr lang="en-US" dirty="0"/>
            <a:t>7. Strategized with an attorney regarding data points and import to waiver, stipulation or proceed</a:t>
          </a:r>
        </a:p>
      </dgm:t>
    </dgm:pt>
    <dgm:pt modelId="{617E2F49-0BEE-4DCF-9A84-2FD01C5F6D19}" type="parTrans" cxnId="{4B5C30B0-9E1B-4A30-8D68-BA1BDA7CD361}">
      <dgm:prSet/>
      <dgm:spPr/>
      <dgm:t>
        <a:bodyPr/>
        <a:lstStyle/>
        <a:p>
          <a:endParaRPr lang="en-US"/>
        </a:p>
      </dgm:t>
    </dgm:pt>
    <dgm:pt modelId="{56D875CD-60F1-4DEB-814C-DA3AF46A5470}" type="sibTrans" cxnId="{4B5C30B0-9E1B-4A30-8D68-BA1BDA7CD361}">
      <dgm:prSet/>
      <dgm:spPr/>
      <dgm:t>
        <a:bodyPr/>
        <a:lstStyle/>
        <a:p>
          <a:endParaRPr lang="en-US"/>
        </a:p>
      </dgm:t>
    </dgm:pt>
    <dgm:pt modelId="{696D26F6-7B4C-451D-8474-766A03293C45}">
      <dgm:prSet/>
      <dgm:spPr/>
      <dgm:t>
        <a:bodyPr/>
        <a:lstStyle/>
        <a:p>
          <a:r>
            <a:rPr lang="en-US" dirty="0"/>
            <a:t>2. Inventory history</a:t>
          </a:r>
        </a:p>
      </dgm:t>
    </dgm:pt>
    <dgm:pt modelId="{1DB9D198-0D82-4CF4-A223-E4258A650330}" type="parTrans" cxnId="{E1138087-ED6A-4F8C-BA55-0CAB1E9C581D}">
      <dgm:prSet/>
      <dgm:spPr/>
      <dgm:t>
        <a:bodyPr/>
        <a:lstStyle/>
        <a:p>
          <a:endParaRPr lang="en-US"/>
        </a:p>
      </dgm:t>
    </dgm:pt>
    <dgm:pt modelId="{5C459D3C-2D7B-4C6A-ABBA-29EA3AC0B837}" type="sibTrans" cxnId="{E1138087-ED6A-4F8C-BA55-0CAB1E9C581D}">
      <dgm:prSet/>
      <dgm:spPr/>
      <dgm:t>
        <a:bodyPr/>
        <a:lstStyle/>
        <a:p>
          <a:endParaRPr lang="en-US"/>
        </a:p>
      </dgm:t>
    </dgm:pt>
    <dgm:pt modelId="{91C25352-C436-44DF-A4C2-E9EF8FF82564}">
      <dgm:prSet/>
      <dgm:spPr/>
      <dgm:t>
        <a:bodyPr/>
        <a:lstStyle/>
        <a:p>
          <a:r>
            <a:rPr lang="en-US" dirty="0"/>
            <a:t>3. Identify criminal thinking/excuses/justifications-connect the dots</a:t>
          </a:r>
        </a:p>
      </dgm:t>
    </dgm:pt>
    <dgm:pt modelId="{8F295F2E-B42D-4442-803E-A7EB92F57A2E}" type="parTrans" cxnId="{C4D61D44-AF34-44D4-8A3C-6BAA0587004B}">
      <dgm:prSet/>
      <dgm:spPr/>
      <dgm:t>
        <a:bodyPr/>
        <a:lstStyle/>
        <a:p>
          <a:endParaRPr lang="en-US"/>
        </a:p>
      </dgm:t>
    </dgm:pt>
    <dgm:pt modelId="{26DB76EB-9999-4D47-9918-1DC8A15FD567}" type="sibTrans" cxnId="{C4D61D44-AF34-44D4-8A3C-6BAA0587004B}">
      <dgm:prSet/>
      <dgm:spPr/>
      <dgm:t>
        <a:bodyPr/>
        <a:lstStyle/>
        <a:p>
          <a:endParaRPr lang="en-US"/>
        </a:p>
      </dgm:t>
    </dgm:pt>
    <dgm:pt modelId="{C844C8A9-38DC-4EF9-A8DB-BE49E24AA25F}">
      <dgm:prSet/>
      <dgm:spPr/>
      <dgm:t>
        <a:bodyPr/>
        <a:lstStyle/>
        <a:p>
          <a:r>
            <a:rPr lang="en-US" dirty="0"/>
            <a:t>4. Inventory harm</a:t>
          </a:r>
        </a:p>
      </dgm:t>
    </dgm:pt>
    <dgm:pt modelId="{4DCE4492-3998-47B6-9079-097415C67175}" type="parTrans" cxnId="{E2806980-B718-4CA8-ABAC-18190603FE7F}">
      <dgm:prSet/>
      <dgm:spPr/>
      <dgm:t>
        <a:bodyPr/>
        <a:lstStyle/>
        <a:p>
          <a:endParaRPr lang="en-US"/>
        </a:p>
      </dgm:t>
    </dgm:pt>
    <dgm:pt modelId="{00D1B31B-1A5C-4D42-A7EE-7CB7AD294428}" type="sibTrans" cxnId="{E2806980-B718-4CA8-ABAC-18190603FE7F}">
      <dgm:prSet/>
      <dgm:spPr/>
      <dgm:t>
        <a:bodyPr/>
        <a:lstStyle/>
        <a:p>
          <a:endParaRPr lang="en-US"/>
        </a:p>
      </dgm:t>
    </dgm:pt>
    <dgm:pt modelId="{DA74A1BB-E136-4C05-9B8E-7E4C3148C545}">
      <dgm:prSet/>
      <dgm:spPr/>
      <dgm:t>
        <a:bodyPr/>
        <a:lstStyle/>
        <a:p>
          <a:r>
            <a:rPr lang="en-US" dirty="0"/>
            <a:t>5. Tailor self-help to address underlying causative factors</a:t>
          </a:r>
        </a:p>
      </dgm:t>
    </dgm:pt>
    <dgm:pt modelId="{778DD334-54E9-4DB5-8A63-702C91BFC3DF}" type="parTrans" cxnId="{2B5765CB-D463-4056-853C-208E6BD14909}">
      <dgm:prSet/>
      <dgm:spPr/>
      <dgm:t>
        <a:bodyPr/>
        <a:lstStyle/>
        <a:p>
          <a:endParaRPr lang="en-US"/>
        </a:p>
      </dgm:t>
    </dgm:pt>
    <dgm:pt modelId="{342D28EC-E075-425F-9861-697EBC4B999C}" type="sibTrans" cxnId="{2B5765CB-D463-4056-853C-208E6BD14909}">
      <dgm:prSet/>
      <dgm:spPr/>
      <dgm:t>
        <a:bodyPr/>
        <a:lstStyle/>
        <a:p>
          <a:endParaRPr lang="en-US"/>
        </a:p>
      </dgm:t>
    </dgm:pt>
    <dgm:pt modelId="{686CD938-CA04-45A4-8E58-98850CC27A3F}" type="pres">
      <dgm:prSet presAssocID="{40FF4731-4EA5-4450-A540-3562A46025D1}" presName="linear" presStyleCnt="0">
        <dgm:presLayoutVars>
          <dgm:dir/>
          <dgm:animLvl val="lvl"/>
          <dgm:resizeHandles val="exact"/>
        </dgm:presLayoutVars>
      </dgm:prSet>
      <dgm:spPr/>
    </dgm:pt>
    <dgm:pt modelId="{C9AB4AE3-AFE8-4A57-8D25-1B4236871999}" type="pres">
      <dgm:prSet presAssocID="{958015DD-E966-473A-9774-BB8D524A06B4}" presName="parentLin" presStyleCnt="0"/>
      <dgm:spPr/>
    </dgm:pt>
    <dgm:pt modelId="{AB2A3328-2EB8-467A-B385-4F7466427F12}" type="pres">
      <dgm:prSet presAssocID="{958015DD-E966-473A-9774-BB8D524A06B4}" presName="parentLeftMargin" presStyleLbl="node1" presStyleIdx="0" presStyleCnt="7"/>
      <dgm:spPr/>
    </dgm:pt>
    <dgm:pt modelId="{4FFEEC27-93B2-4C0A-8E04-D4A8FA4D9309}" type="pres">
      <dgm:prSet presAssocID="{958015DD-E966-473A-9774-BB8D524A06B4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077D2AD2-BDCF-462E-99A2-3FD9FABB4071}" type="pres">
      <dgm:prSet presAssocID="{958015DD-E966-473A-9774-BB8D524A06B4}" presName="negativeSpace" presStyleCnt="0"/>
      <dgm:spPr/>
    </dgm:pt>
    <dgm:pt modelId="{CF3CE28C-B50B-43A3-A02C-6FA0C4F387C5}" type="pres">
      <dgm:prSet presAssocID="{958015DD-E966-473A-9774-BB8D524A06B4}" presName="childText" presStyleLbl="conFgAcc1" presStyleIdx="0" presStyleCnt="7">
        <dgm:presLayoutVars>
          <dgm:bulletEnabled val="1"/>
        </dgm:presLayoutVars>
      </dgm:prSet>
      <dgm:spPr/>
    </dgm:pt>
    <dgm:pt modelId="{646029EE-A227-480B-913F-7DA22A315BA2}" type="pres">
      <dgm:prSet presAssocID="{72E1A48A-69A5-467C-9FCE-481CA6842BB7}" presName="spaceBetweenRectangles" presStyleCnt="0"/>
      <dgm:spPr/>
    </dgm:pt>
    <dgm:pt modelId="{AE3EEEB0-6A0E-423C-9FF5-4EFE67F0D256}" type="pres">
      <dgm:prSet presAssocID="{696D26F6-7B4C-451D-8474-766A03293C45}" presName="parentLin" presStyleCnt="0"/>
      <dgm:spPr/>
    </dgm:pt>
    <dgm:pt modelId="{16F52C40-4CEB-48C1-9F19-AF8473DE0226}" type="pres">
      <dgm:prSet presAssocID="{696D26F6-7B4C-451D-8474-766A03293C45}" presName="parentLeftMargin" presStyleLbl="node1" presStyleIdx="0" presStyleCnt="7"/>
      <dgm:spPr/>
    </dgm:pt>
    <dgm:pt modelId="{09DD1E69-9EAD-4132-9625-988BD7AC86C6}" type="pres">
      <dgm:prSet presAssocID="{696D26F6-7B4C-451D-8474-766A03293C45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74BE5293-5FCF-4E82-BB63-6AA55FC5AB8A}" type="pres">
      <dgm:prSet presAssocID="{696D26F6-7B4C-451D-8474-766A03293C45}" presName="negativeSpace" presStyleCnt="0"/>
      <dgm:spPr/>
    </dgm:pt>
    <dgm:pt modelId="{DF598114-9CE2-4947-B207-713B6716BC6F}" type="pres">
      <dgm:prSet presAssocID="{696D26F6-7B4C-451D-8474-766A03293C45}" presName="childText" presStyleLbl="conFgAcc1" presStyleIdx="1" presStyleCnt="7">
        <dgm:presLayoutVars>
          <dgm:bulletEnabled val="1"/>
        </dgm:presLayoutVars>
      </dgm:prSet>
      <dgm:spPr/>
    </dgm:pt>
    <dgm:pt modelId="{7EDDF480-2E9C-4387-BAD3-8259B46AB3B9}" type="pres">
      <dgm:prSet presAssocID="{5C459D3C-2D7B-4C6A-ABBA-29EA3AC0B837}" presName="spaceBetweenRectangles" presStyleCnt="0"/>
      <dgm:spPr/>
    </dgm:pt>
    <dgm:pt modelId="{1341D699-FF14-4707-BFE3-2A49C67A540B}" type="pres">
      <dgm:prSet presAssocID="{91C25352-C436-44DF-A4C2-E9EF8FF82564}" presName="parentLin" presStyleCnt="0"/>
      <dgm:spPr/>
    </dgm:pt>
    <dgm:pt modelId="{BD164318-C05C-4E8D-9A21-AA8DCDAFCB33}" type="pres">
      <dgm:prSet presAssocID="{91C25352-C436-44DF-A4C2-E9EF8FF82564}" presName="parentLeftMargin" presStyleLbl="node1" presStyleIdx="1" presStyleCnt="7"/>
      <dgm:spPr/>
    </dgm:pt>
    <dgm:pt modelId="{C3246FBB-E35B-4ACF-86B9-D8951EF47C16}" type="pres">
      <dgm:prSet presAssocID="{91C25352-C436-44DF-A4C2-E9EF8FF82564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51F99F1B-A947-4B61-8BBA-299C7E0C5E2E}" type="pres">
      <dgm:prSet presAssocID="{91C25352-C436-44DF-A4C2-E9EF8FF82564}" presName="negativeSpace" presStyleCnt="0"/>
      <dgm:spPr/>
    </dgm:pt>
    <dgm:pt modelId="{4C53F8CE-6F66-45D3-8B69-547C4614DBE9}" type="pres">
      <dgm:prSet presAssocID="{91C25352-C436-44DF-A4C2-E9EF8FF82564}" presName="childText" presStyleLbl="conFgAcc1" presStyleIdx="2" presStyleCnt="7">
        <dgm:presLayoutVars>
          <dgm:bulletEnabled val="1"/>
        </dgm:presLayoutVars>
      </dgm:prSet>
      <dgm:spPr/>
    </dgm:pt>
    <dgm:pt modelId="{44E87275-0B00-4F74-9115-1BDE7E95C551}" type="pres">
      <dgm:prSet presAssocID="{26DB76EB-9999-4D47-9918-1DC8A15FD567}" presName="spaceBetweenRectangles" presStyleCnt="0"/>
      <dgm:spPr/>
    </dgm:pt>
    <dgm:pt modelId="{2F403336-9304-4E8C-9536-56076B37C04B}" type="pres">
      <dgm:prSet presAssocID="{C844C8A9-38DC-4EF9-A8DB-BE49E24AA25F}" presName="parentLin" presStyleCnt="0"/>
      <dgm:spPr/>
    </dgm:pt>
    <dgm:pt modelId="{28EF2F43-F330-4AE0-BAB2-824415F9F98A}" type="pres">
      <dgm:prSet presAssocID="{C844C8A9-38DC-4EF9-A8DB-BE49E24AA25F}" presName="parentLeftMargin" presStyleLbl="node1" presStyleIdx="2" presStyleCnt="7"/>
      <dgm:spPr/>
    </dgm:pt>
    <dgm:pt modelId="{5311765F-ECC4-4012-8C3E-3CAC8B676F45}" type="pres">
      <dgm:prSet presAssocID="{C844C8A9-38DC-4EF9-A8DB-BE49E24AA25F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87B37DED-B2EC-4C03-9DC6-C316B87E84F9}" type="pres">
      <dgm:prSet presAssocID="{C844C8A9-38DC-4EF9-A8DB-BE49E24AA25F}" presName="negativeSpace" presStyleCnt="0"/>
      <dgm:spPr/>
    </dgm:pt>
    <dgm:pt modelId="{8AEEA2AE-6704-4307-BD83-B154E8F1C5CB}" type="pres">
      <dgm:prSet presAssocID="{C844C8A9-38DC-4EF9-A8DB-BE49E24AA25F}" presName="childText" presStyleLbl="conFgAcc1" presStyleIdx="3" presStyleCnt="7">
        <dgm:presLayoutVars>
          <dgm:bulletEnabled val="1"/>
        </dgm:presLayoutVars>
      </dgm:prSet>
      <dgm:spPr/>
    </dgm:pt>
    <dgm:pt modelId="{1D12A38D-243D-48A5-97CF-E531A26FA3D7}" type="pres">
      <dgm:prSet presAssocID="{00D1B31B-1A5C-4D42-A7EE-7CB7AD294428}" presName="spaceBetweenRectangles" presStyleCnt="0"/>
      <dgm:spPr/>
    </dgm:pt>
    <dgm:pt modelId="{78250C5F-90E5-4B6B-8957-AF9D76408A27}" type="pres">
      <dgm:prSet presAssocID="{DA74A1BB-E136-4C05-9B8E-7E4C3148C545}" presName="parentLin" presStyleCnt="0"/>
      <dgm:spPr/>
    </dgm:pt>
    <dgm:pt modelId="{45CB19AB-1788-478D-AEA6-5CDF9B9D2E85}" type="pres">
      <dgm:prSet presAssocID="{DA74A1BB-E136-4C05-9B8E-7E4C3148C545}" presName="parentLeftMargin" presStyleLbl="node1" presStyleIdx="3" presStyleCnt="7"/>
      <dgm:spPr/>
    </dgm:pt>
    <dgm:pt modelId="{DDCD9D9E-18B2-4D35-A3CC-005197D20FA6}" type="pres">
      <dgm:prSet presAssocID="{DA74A1BB-E136-4C05-9B8E-7E4C3148C545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153D6ECE-D605-404E-A7EF-1417530611FC}" type="pres">
      <dgm:prSet presAssocID="{DA74A1BB-E136-4C05-9B8E-7E4C3148C545}" presName="negativeSpace" presStyleCnt="0"/>
      <dgm:spPr/>
    </dgm:pt>
    <dgm:pt modelId="{B28DAE17-8DB3-4960-8BFF-FD3C2D891760}" type="pres">
      <dgm:prSet presAssocID="{DA74A1BB-E136-4C05-9B8E-7E4C3148C545}" presName="childText" presStyleLbl="conFgAcc1" presStyleIdx="4" presStyleCnt="7">
        <dgm:presLayoutVars>
          <dgm:bulletEnabled val="1"/>
        </dgm:presLayoutVars>
      </dgm:prSet>
      <dgm:spPr/>
    </dgm:pt>
    <dgm:pt modelId="{D12BB45D-04DB-4BB2-8021-692643293AB3}" type="pres">
      <dgm:prSet presAssocID="{342D28EC-E075-425F-9861-697EBC4B999C}" presName="spaceBetweenRectangles" presStyleCnt="0"/>
      <dgm:spPr/>
    </dgm:pt>
    <dgm:pt modelId="{0A271D2D-EB06-4B55-A2E7-C811E18F6564}" type="pres">
      <dgm:prSet presAssocID="{0944635E-DF57-45B4-B049-6EC66ED7483F}" presName="parentLin" presStyleCnt="0"/>
      <dgm:spPr/>
    </dgm:pt>
    <dgm:pt modelId="{745377E3-D6BA-475F-83D2-9D32A0320C13}" type="pres">
      <dgm:prSet presAssocID="{0944635E-DF57-45B4-B049-6EC66ED7483F}" presName="parentLeftMargin" presStyleLbl="node1" presStyleIdx="4" presStyleCnt="7"/>
      <dgm:spPr/>
    </dgm:pt>
    <dgm:pt modelId="{1A5D09B4-BF3C-463A-8007-8D99282C0BCC}" type="pres">
      <dgm:prSet presAssocID="{0944635E-DF57-45B4-B049-6EC66ED7483F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711432D8-C3E2-449E-92AA-8950C411772C}" type="pres">
      <dgm:prSet presAssocID="{0944635E-DF57-45B4-B049-6EC66ED7483F}" presName="negativeSpace" presStyleCnt="0"/>
      <dgm:spPr/>
    </dgm:pt>
    <dgm:pt modelId="{08EE81AB-EB4A-4DC2-8EDD-38ECFDFF80ED}" type="pres">
      <dgm:prSet presAssocID="{0944635E-DF57-45B4-B049-6EC66ED7483F}" presName="childText" presStyleLbl="conFgAcc1" presStyleIdx="5" presStyleCnt="7">
        <dgm:presLayoutVars>
          <dgm:bulletEnabled val="1"/>
        </dgm:presLayoutVars>
      </dgm:prSet>
      <dgm:spPr/>
    </dgm:pt>
    <dgm:pt modelId="{D69D9186-5EAC-4D2A-BAAA-D85B021AEF27}" type="pres">
      <dgm:prSet presAssocID="{8D1E7B35-194C-4019-B093-974413B85688}" presName="spaceBetweenRectangles" presStyleCnt="0"/>
      <dgm:spPr/>
    </dgm:pt>
    <dgm:pt modelId="{B8E5BA2E-C7DB-4505-B66E-9ED5395E508B}" type="pres">
      <dgm:prSet presAssocID="{E56E1E2C-B167-4630-9F30-8D3EBDE3387F}" presName="parentLin" presStyleCnt="0"/>
      <dgm:spPr/>
    </dgm:pt>
    <dgm:pt modelId="{DAC6B9DB-1680-4FAE-88BF-EB19D522F44B}" type="pres">
      <dgm:prSet presAssocID="{E56E1E2C-B167-4630-9F30-8D3EBDE3387F}" presName="parentLeftMargin" presStyleLbl="node1" presStyleIdx="5" presStyleCnt="7"/>
      <dgm:spPr/>
    </dgm:pt>
    <dgm:pt modelId="{20197F60-9C4C-4959-80FF-1CC56F5F49DA}" type="pres">
      <dgm:prSet presAssocID="{E56E1E2C-B167-4630-9F30-8D3EBDE3387F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E5E8FAB4-52EC-4B16-B099-4B3720B55E03}" type="pres">
      <dgm:prSet presAssocID="{E56E1E2C-B167-4630-9F30-8D3EBDE3387F}" presName="negativeSpace" presStyleCnt="0"/>
      <dgm:spPr/>
    </dgm:pt>
    <dgm:pt modelId="{293BDE24-1FEC-406E-B966-B1E65EE0FF5D}" type="pres">
      <dgm:prSet presAssocID="{E56E1E2C-B167-4630-9F30-8D3EBDE3387F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B3C75912-DB7F-4D81-94EB-2BC20E6EE7A9}" type="presOf" srcId="{958015DD-E966-473A-9774-BB8D524A06B4}" destId="{AB2A3328-2EB8-467A-B385-4F7466427F12}" srcOrd="0" destOrd="0" presId="urn:microsoft.com/office/officeart/2005/8/layout/list1"/>
    <dgm:cxn modelId="{A6E72B32-BFCA-4E16-A827-73E4812ACE68}" srcId="{40FF4731-4EA5-4450-A540-3562A46025D1}" destId="{958015DD-E966-473A-9774-BB8D524A06B4}" srcOrd="0" destOrd="0" parTransId="{2A9D13FA-0DFA-43F8-A61B-D0347F29EFDD}" sibTransId="{72E1A48A-69A5-467C-9FCE-481CA6842BB7}"/>
    <dgm:cxn modelId="{A4EED736-9781-413D-977C-95A38E5424E4}" type="presOf" srcId="{0944635E-DF57-45B4-B049-6EC66ED7483F}" destId="{1A5D09B4-BF3C-463A-8007-8D99282C0BCC}" srcOrd="1" destOrd="0" presId="urn:microsoft.com/office/officeart/2005/8/layout/list1"/>
    <dgm:cxn modelId="{1AA7F636-0FAB-40C0-9FEE-2CAD74742015}" type="presOf" srcId="{DA74A1BB-E136-4C05-9B8E-7E4C3148C545}" destId="{45CB19AB-1788-478D-AEA6-5CDF9B9D2E85}" srcOrd="0" destOrd="0" presId="urn:microsoft.com/office/officeart/2005/8/layout/list1"/>
    <dgm:cxn modelId="{E8093538-F3A3-437F-87E6-D0C9CBEC6AA8}" type="presOf" srcId="{696D26F6-7B4C-451D-8474-766A03293C45}" destId="{09DD1E69-9EAD-4132-9625-988BD7AC86C6}" srcOrd="1" destOrd="0" presId="urn:microsoft.com/office/officeart/2005/8/layout/list1"/>
    <dgm:cxn modelId="{54A10B40-52DA-4BE5-86BD-74ABA6778F82}" type="presOf" srcId="{958015DD-E966-473A-9774-BB8D524A06B4}" destId="{4FFEEC27-93B2-4C0A-8E04-D4A8FA4D9309}" srcOrd="1" destOrd="0" presId="urn:microsoft.com/office/officeart/2005/8/layout/list1"/>
    <dgm:cxn modelId="{C4D61D44-AF34-44D4-8A3C-6BAA0587004B}" srcId="{40FF4731-4EA5-4450-A540-3562A46025D1}" destId="{91C25352-C436-44DF-A4C2-E9EF8FF82564}" srcOrd="2" destOrd="0" parTransId="{8F295F2E-B42D-4442-803E-A7EB92F57A2E}" sibTransId="{26DB76EB-9999-4D47-9918-1DC8A15FD567}"/>
    <dgm:cxn modelId="{9DFC7B49-D551-4070-9E70-41E2607954E9}" type="presOf" srcId="{696D26F6-7B4C-451D-8474-766A03293C45}" destId="{16F52C40-4CEB-48C1-9F19-AF8473DE0226}" srcOrd="0" destOrd="0" presId="urn:microsoft.com/office/officeart/2005/8/layout/list1"/>
    <dgm:cxn modelId="{A2DB1A51-37DD-4EDC-8F20-B0D834D25A83}" type="presOf" srcId="{DA74A1BB-E136-4C05-9B8E-7E4C3148C545}" destId="{DDCD9D9E-18B2-4D35-A3CC-005197D20FA6}" srcOrd="1" destOrd="0" presId="urn:microsoft.com/office/officeart/2005/8/layout/list1"/>
    <dgm:cxn modelId="{21F6E07A-76E0-4DA7-B108-79FD272BBC2C}" type="presOf" srcId="{C844C8A9-38DC-4EF9-A8DB-BE49E24AA25F}" destId="{5311765F-ECC4-4012-8C3E-3CAC8B676F45}" srcOrd="1" destOrd="0" presId="urn:microsoft.com/office/officeart/2005/8/layout/list1"/>
    <dgm:cxn modelId="{2D02087F-CA67-4F13-B5D9-8A55CEF7BE16}" type="presOf" srcId="{E56E1E2C-B167-4630-9F30-8D3EBDE3387F}" destId="{DAC6B9DB-1680-4FAE-88BF-EB19D522F44B}" srcOrd="0" destOrd="0" presId="urn:microsoft.com/office/officeart/2005/8/layout/list1"/>
    <dgm:cxn modelId="{E2806980-B718-4CA8-ABAC-18190603FE7F}" srcId="{40FF4731-4EA5-4450-A540-3562A46025D1}" destId="{C844C8A9-38DC-4EF9-A8DB-BE49E24AA25F}" srcOrd="3" destOrd="0" parTransId="{4DCE4492-3998-47B6-9079-097415C67175}" sibTransId="{00D1B31B-1A5C-4D42-A7EE-7CB7AD294428}"/>
    <dgm:cxn modelId="{E1138087-ED6A-4F8C-BA55-0CAB1E9C581D}" srcId="{40FF4731-4EA5-4450-A540-3562A46025D1}" destId="{696D26F6-7B4C-451D-8474-766A03293C45}" srcOrd="1" destOrd="0" parTransId="{1DB9D198-0D82-4CF4-A223-E4258A650330}" sibTransId="{5C459D3C-2D7B-4C6A-ABBA-29EA3AC0B837}"/>
    <dgm:cxn modelId="{A0228988-6536-4D71-B791-A8F44797281F}" srcId="{40FF4731-4EA5-4450-A540-3562A46025D1}" destId="{0944635E-DF57-45B4-B049-6EC66ED7483F}" srcOrd="5" destOrd="0" parTransId="{7EFFC5D2-B593-44F1-88B2-1E071E1F1204}" sibTransId="{8D1E7B35-194C-4019-B093-974413B85688}"/>
    <dgm:cxn modelId="{67CD2290-9AD9-4565-AC33-8E21F12873A8}" type="presOf" srcId="{E56E1E2C-B167-4630-9F30-8D3EBDE3387F}" destId="{20197F60-9C4C-4959-80FF-1CC56F5F49DA}" srcOrd="1" destOrd="0" presId="urn:microsoft.com/office/officeart/2005/8/layout/list1"/>
    <dgm:cxn modelId="{96AB2F98-39E6-45FD-B7B7-11792F276966}" type="presOf" srcId="{91C25352-C436-44DF-A4C2-E9EF8FF82564}" destId="{C3246FBB-E35B-4ACF-86B9-D8951EF47C16}" srcOrd="1" destOrd="0" presId="urn:microsoft.com/office/officeart/2005/8/layout/list1"/>
    <dgm:cxn modelId="{61ED0DA3-B90A-4124-A4B7-D7215B8A368F}" type="presOf" srcId="{91C25352-C436-44DF-A4C2-E9EF8FF82564}" destId="{BD164318-C05C-4E8D-9A21-AA8DCDAFCB33}" srcOrd="0" destOrd="0" presId="urn:microsoft.com/office/officeart/2005/8/layout/list1"/>
    <dgm:cxn modelId="{4B5C30B0-9E1B-4A30-8D68-BA1BDA7CD361}" srcId="{40FF4731-4EA5-4450-A540-3562A46025D1}" destId="{E56E1E2C-B167-4630-9F30-8D3EBDE3387F}" srcOrd="6" destOrd="0" parTransId="{617E2F49-0BEE-4DCF-9A84-2FD01C5F6D19}" sibTransId="{56D875CD-60F1-4DEB-814C-DA3AF46A5470}"/>
    <dgm:cxn modelId="{2B5765CB-D463-4056-853C-208E6BD14909}" srcId="{40FF4731-4EA5-4450-A540-3562A46025D1}" destId="{DA74A1BB-E136-4C05-9B8E-7E4C3148C545}" srcOrd="4" destOrd="0" parTransId="{778DD334-54E9-4DB5-8A63-702C91BFC3DF}" sibTransId="{342D28EC-E075-425F-9861-697EBC4B999C}"/>
    <dgm:cxn modelId="{AE6D0FD8-8605-46AC-A1EC-6DACD223BA9D}" type="presOf" srcId="{0944635E-DF57-45B4-B049-6EC66ED7483F}" destId="{745377E3-D6BA-475F-83D2-9D32A0320C13}" srcOrd="0" destOrd="0" presId="urn:microsoft.com/office/officeart/2005/8/layout/list1"/>
    <dgm:cxn modelId="{210C93E8-9341-4156-A32A-8D4535755DE8}" type="presOf" srcId="{C844C8A9-38DC-4EF9-A8DB-BE49E24AA25F}" destId="{28EF2F43-F330-4AE0-BAB2-824415F9F98A}" srcOrd="0" destOrd="0" presId="urn:microsoft.com/office/officeart/2005/8/layout/list1"/>
    <dgm:cxn modelId="{C8C4DDFF-D670-453D-8EBC-5CA0D43CFA30}" type="presOf" srcId="{40FF4731-4EA5-4450-A540-3562A46025D1}" destId="{686CD938-CA04-45A4-8E58-98850CC27A3F}" srcOrd="0" destOrd="0" presId="urn:microsoft.com/office/officeart/2005/8/layout/list1"/>
    <dgm:cxn modelId="{60A14016-4F49-4BF3-B324-F0B46220683B}" type="presParOf" srcId="{686CD938-CA04-45A4-8E58-98850CC27A3F}" destId="{C9AB4AE3-AFE8-4A57-8D25-1B4236871999}" srcOrd="0" destOrd="0" presId="urn:microsoft.com/office/officeart/2005/8/layout/list1"/>
    <dgm:cxn modelId="{C64FC8A8-5758-4C3F-A1D2-09B6FEAD34DF}" type="presParOf" srcId="{C9AB4AE3-AFE8-4A57-8D25-1B4236871999}" destId="{AB2A3328-2EB8-467A-B385-4F7466427F12}" srcOrd="0" destOrd="0" presId="urn:microsoft.com/office/officeart/2005/8/layout/list1"/>
    <dgm:cxn modelId="{279EA835-4E95-44FD-A34F-F01CA88E2C04}" type="presParOf" srcId="{C9AB4AE3-AFE8-4A57-8D25-1B4236871999}" destId="{4FFEEC27-93B2-4C0A-8E04-D4A8FA4D9309}" srcOrd="1" destOrd="0" presId="urn:microsoft.com/office/officeart/2005/8/layout/list1"/>
    <dgm:cxn modelId="{E29AF2EA-DCE2-430D-A03F-EF4B7E1B1E18}" type="presParOf" srcId="{686CD938-CA04-45A4-8E58-98850CC27A3F}" destId="{077D2AD2-BDCF-462E-99A2-3FD9FABB4071}" srcOrd="1" destOrd="0" presId="urn:microsoft.com/office/officeart/2005/8/layout/list1"/>
    <dgm:cxn modelId="{B70111A0-2275-4CD0-BD5B-3657D9091727}" type="presParOf" srcId="{686CD938-CA04-45A4-8E58-98850CC27A3F}" destId="{CF3CE28C-B50B-43A3-A02C-6FA0C4F387C5}" srcOrd="2" destOrd="0" presId="urn:microsoft.com/office/officeart/2005/8/layout/list1"/>
    <dgm:cxn modelId="{A14D5355-1B1A-4DB2-8AD1-66F4D893D1D0}" type="presParOf" srcId="{686CD938-CA04-45A4-8E58-98850CC27A3F}" destId="{646029EE-A227-480B-913F-7DA22A315BA2}" srcOrd="3" destOrd="0" presId="urn:microsoft.com/office/officeart/2005/8/layout/list1"/>
    <dgm:cxn modelId="{8B6BD177-C069-4E1C-9E57-C35E838DD181}" type="presParOf" srcId="{686CD938-CA04-45A4-8E58-98850CC27A3F}" destId="{AE3EEEB0-6A0E-423C-9FF5-4EFE67F0D256}" srcOrd="4" destOrd="0" presId="urn:microsoft.com/office/officeart/2005/8/layout/list1"/>
    <dgm:cxn modelId="{6A57D28F-1B7B-4B37-A9AC-F076ABD4C1E8}" type="presParOf" srcId="{AE3EEEB0-6A0E-423C-9FF5-4EFE67F0D256}" destId="{16F52C40-4CEB-48C1-9F19-AF8473DE0226}" srcOrd="0" destOrd="0" presId="urn:microsoft.com/office/officeart/2005/8/layout/list1"/>
    <dgm:cxn modelId="{B79E6835-A0C9-4A60-B131-393D77DF5DB0}" type="presParOf" srcId="{AE3EEEB0-6A0E-423C-9FF5-4EFE67F0D256}" destId="{09DD1E69-9EAD-4132-9625-988BD7AC86C6}" srcOrd="1" destOrd="0" presId="urn:microsoft.com/office/officeart/2005/8/layout/list1"/>
    <dgm:cxn modelId="{D0211841-0DA1-4BB8-BFF4-5E447C7F7714}" type="presParOf" srcId="{686CD938-CA04-45A4-8E58-98850CC27A3F}" destId="{74BE5293-5FCF-4E82-BB63-6AA55FC5AB8A}" srcOrd="5" destOrd="0" presId="urn:microsoft.com/office/officeart/2005/8/layout/list1"/>
    <dgm:cxn modelId="{DAC1EF72-0B66-4E79-9938-8B038E4D1B53}" type="presParOf" srcId="{686CD938-CA04-45A4-8E58-98850CC27A3F}" destId="{DF598114-9CE2-4947-B207-713B6716BC6F}" srcOrd="6" destOrd="0" presId="urn:microsoft.com/office/officeart/2005/8/layout/list1"/>
    <dgm:cxn modelId="{FECCE254-5BF3-49E9-A050-FDD284DC52EC}" type="presParOf" srcId="{686CD938-CA04-45A4-8E58-98850CC27A3F}" destId="{7EDDF480-2E9C-4387-BAD3-8259B46AB3B9}" srcOrd="7" destOrd="0" presId="urn:microsoft.com/office/officeart/2005/8/layout/list1"/>
    <dgm:cxn modelId="{F928ADFD-62F3-46E7-9B86-E2CB4D64EA25}" type="presParOf" srcId="{686CD938-CA04-45A4-8E58-98850CC27A3F}" destId="{1341D699-FF14-4707-BFE3-2A49C67A540B}" srcOrd="8" destOrd="0" presId="urn:microsoft.com/office/officeart/2005/8/layout/list1"/>
    <dgm:cxn modelId="{F555D7B4-A457-42B2-8684-1E4827A87223}" type="presParOf" srcId="{1341D699-FF14-4707-BFE3-2A49C67A540B}" destId="{BD164318-C05C-4E8D-9A21-AA8DCDAFCB33}" srcOrd="0" destOrd="0" presId="urn:microsoft.com/office/officeart/2005/8/layout/list1"/>
    <dgm:cxn modelId="{7414B58C-EDD5-4169-8D0F-95F5A1B246FE}" type="presParOf" srcId="{1341D699-FF14-4707-BFE3-2A49C67A540B}" destId="{C3246FBB-E35B-4ACF-86B9-D8951EF47C16}" srcOrd="1" destOrd="0" presId="urn:microsoft.com/office/officeart/2005/8/layout/list1"/>
    <dgm:cxn modelId="{8AA7361B-D62B-412A-969F-4A72FF2083E1}" type="presParOf" srcId="{686CD938-CA04-45A4-8E58-98850CC27A3F}" destId="{51F99F1B-A947-4B61-8BBA-299C7E0C5E2E}" srcOrd="9" destOrd="0" presId="urn:microsoft.com/office/officeart/2005/8/layout/list1"/>
    <dgm:cxn modelId="{83A1DBB0-1BF2-43DB-BA4E-563436B345AD}" type="presParOf" srcId="{686CD938-CA04-45A4-8E58-98850CC27A3F}" destId="{4C53F8CE-6F66-45D3-8B69-547C4614DBE9}" srcOrd="10" destOrd="0" presId="urn:microsoft.com/office/officeart/2005/8/layout/list1"/>
    <dgm:cxn modelId="{EE3CCC92-196B-452D-85FA-DF0C4536A3AD}" type="presParOf" srcId="{686CD938-CA04-45A4-8E58-98850CC27A3F}" destId="{44E87275-0B00-4F74-9115-1BDE7E95C551}" srcOrd="11" destOrd="0" presId="urn:microsoft.com/office/officeart/2005/8/layout/list1"/>
    <dgm:cxn modelId="{96A14FFE-871A-473E-868D-F184A1F579ED}" type="presParOf" srcId="{686CD938-CA04-45A4-8E58-98850CC27A3F}" destId="{2F403336-9304-4E8C-9536-56076B37C04B}" srcOrd="12" destOrd="0" presId="urn:microsoft.com/office/officeart/2005/8/layout/list1"/>
    <dgm:cxn modelId="{F84802AA-EF0D-45AD-BC74-7024E04AB212}" type="presParOf" srcId="{2F403336-9304-4E8C-9536-56076B37C04B}" destId="{28EF2F43-F330-4AE0-BAB2-824415F9F98A}" srcOrd="0" destOrd="0" presId="urn:microsoft.com/office/officeart/2005/8/layout/list1"/>
    <dgm:cxn modelId="{F4F4BDDA-CAF4-4810-8CBF-65F3911055C8}" type="presParOf" srcId="{2F403336-9304-4E8C-9536-56076B37C04B}" destId="{5311765F-ECC4-4012-8C3E-3CAC8B676F45}" srcOrd="1" destOrd="0" presId="urn:microsoft.com/office/officeart/2005/8/layout/list1"/>
    <dgm:cxn modelId="{0A23CD87-4005-42F8-B905-30B15ADA9403}" type="presParOf" srcId="{686CD938-CA04-45A4-8E58-98850CC27A3F}" destId="{87B37DED-B2EC-4C03-9DC6-C316B87E84F9}" srcOrd="13" destOrd="0" presId="urn:microsoft.com/office/officeart/2005/8/layout/list1"/>
    <dgm:cxn modelId="{6C642DE9-00D8-44CB-8928-723B5260E862}" type="presParOf" srcId="{686CD938-CA04-45A4-8E58-98850CC27A3F}" destId="{8AEEA2AE-6704-4307-BD83-B154E8F1C5CB}" srcOrd="14" destOrd="0" presId="urn:microsoft.com/office/officeart/2005/8/layout/list1"/>
    <dgm:cxn modelId="{BDEA1508-F499-4975-91BF-3C927FC1E838}" type="presParOf" srcId="{686CD938-CA04-45A4-8E58-98850CC27A3F}" destId="{1D12A38D-243D-48A5-97CF-E531A26FA3D7}" srcOrd="15" destOrd="0" presId="urn:microsoft.com/office/officeart/2005/8/layout/list1"/>
    <dgm:cxn modelId="{2657E49E-7497-473B-9FD0-7F012438B54E}" type="presParOf" srcId="{686CD938-CA04-45A4-8E58-98850CC27A3F}" destId="{78250C5F-90E5-4B6B-8957-AF9D76408A27}" srcOrd="16" destOrd="0" presId="urn:microsoft.com/office/officeart/2005/8/layout/list1"/>
    <dgm:cxn modelId="{1FCF7978-2378-4D44-B971-99FC7C511B35}" type="presParOf" srcId="{78250C5F-90E5-4B6B-8957-AF9D76408A27}" destId="{45CB19AB-1788-478D-AEA6-5CDF9B9D2E85}" srcOrd="0" destOrd="0" presId="urn:microsoft.com/office/officeart/2005/8/layout/list1"/>
    <dgm:cxn modelId="{0531441E-B9E1-47FB-9C7E-0E08FC727730}" type="presParOf" srcId="{78250C5F-90E5-4B6B-8957-AF9D76408A27}" destId="{DDCD9D9E-18B2-4D35-A3CC-005197D20FA6}" srcOrd="1" destOrd="0" presId="urn:microsoft.com/office/officeart/2005/8/layout/list1"/>
    <dgm:cxn modelId="{EAC812A7-7CEB-41F4-BBEA-8F45803B092A}" type="presParOf" srcId="{686CD938-CA04-45A4-8E58-98850CC27A3F}" destId="{153D6ECE-D605-404E-A7EF-1417530611FC}" srcOrd="17" destOrd="0" presId="urn:microsoft.com/office/officeart/2005/8/layout/list1"/>
    <dgm:cxn modelId="{CD3670EB-0AAF-47D4-A3BE-4DF28F9041DE}" type="presParOf" srcId="{686CD938-CA04-45A4-8E58-98850CC27A3F}" destId="{B28DAE17-8DB3-4960-8BFF-FD3C2D891760}" srcOrd="18" destOrd="0" presId="urn:microsoft.com/office/officeart/2005/8/layout/list1"/>
    <dgm:cxn modelId="{4AE088CE-401B-4C06-98CD-B8B0AF670823}" type="presParOf" srcId="{686CD938-CA04-45A4-8E58-98850CC27A3F}" destId="{D12BB45D-04DB-4BB2-8021-692643293AB3}" srcOrd="19" destOrd="0" presId="urn:microsoft.com/office/officeart/2005/8/layout/list1"/>
    <dgm:cxn modelId="{7CEE23B9-56C2-467B-8E26-A756F4F9636A}" type="presParOf" srcId="{686CD938-CA04-45A4-8E58-98850CC27A3F}" destId="{0A271D2D-EB06-4B55-A2E7-C811E18F6564}" srcOrd="20" destOrd="0" presId="urn:microsoft.com/office/officeart/2005/8/layout/list1"/>
    <dgm:cxn modelId="{ADE324D0-25C6-4171-AF76-2F310A51BB41}" type="presParOf" srcId="{0A271D2D-EB06-4B55-A2E7-C811E18F6564}" destId="{745377E3-D6BA-475F-83D2-9D32A0320C13}" srcOrd="0" destOrd="0" presId="urn:microsoft.com/office/officeart/2005/8/layout/list1"/>
    <dgm:cxn modelId="{7003938F-662E-45D4-9E23-F65096A74C8F}" type="presParOf" srcId="{0A271D2D-EB06-4B55-A2E7-C811E18F6564}" destId="{1A5D09B4-BF3C-463A-8007-8D99282C0BCC}" srcOrd="1" destOrd="0" presId="urn:microsoft.com/office/officeart/2005/8/layout/list1"/>
    <dgm:cxn modelId="{942D588F-1FB9-43FA-907F-4176ACF67BE7}" type="presParOf" srcId="{686CD938-CA04-45A4-8E58-98850CC27A3F}" destId="{711432D8-C3E2-449E-92AA-8950C411772C}" srcOrd="21" destOrd="0" presId="urn:microsoft.com/office/officeart/2005/8/layout/list1"/>
    <dgm:cxn modelId="{35D8DF3A-E7D9-4946-8770-E428EB52E231}" type="presParOf" srcId="{686CD938-CA04-45A4-8E58-98850CC27A3F}" destId="{08EE81AB-EB4A-4DC2-8EDD-38ECFDFF80ED}" srcOrd="22" destOrd="0" presId="urn:microsoft.com/office/officeart/2005/8/layout/list1"/>
    <dgm:cxn modelId="{5DB150D6-634B-4DBD-87FA-0467A88FAEBE}" type="presParOf" srcId="{686CD938-CA04-45A4-8E58-98850CC27A3F}" destId="{D69D9186-5EAC-4D2A-BAAA-D85B021AEF27}" srcOrd="23" destOrd="0" presId="urn:microsoft.com/office/officeart/2005/8/layout/list1"/>
    <dgm:cxn modelId="{518B5C40-DD39-4F24-A16F-8BC17404DC68}" type="presParOf" srcId="{686CD938-CA04-45A4-8E58-98850CC27A3F}" destId="{B8E5BA2E-C7DB-4505-B66E-9ED5395E508B}" srcOrd="24" destOrd="0" presId="urn:microsoft.com/office/officeart/2005/8/layout/list1"/>
    <dgm:cxn modelId="{8B4DF55E-6FB8-4F70-A2BC-8BB8814BC44D}" type="presParOf" srcId="{B8E5BA2E-C7DB-4505-B66E-9ED5395E508B}" destId="{DAC6B9DB-1680-4FAE-88BF-EB19D522F44B}" srcOrd="0" destOrd="0" presId="urn:microsoft.com/office/officeart/2005/8/layout/list1"/>
    <dgm:cxn modelId="{42B04D2E-D4DD-40F5-B168-755A32C94F2C}" type="presParOf" srcId="{B8E5BA2E-C7DB-4505-B66E-9ED5395E508B}" destId="{20197F60-9C4C-4959-80FF-1CC56F5F49DA}" srcOrd="1" destOrd="0" presId="urn:microsoft.com/office/officeart/2005/8/layout/list1"/>
    <dgm:cxn modelId="{96EA7CE1-EF04-445F-8E57-91C2CBCA6D9E}" type="presParOf" srcId="{686CD938-CA04-45A4-8E58-98850CC27A3F}" destId="{E5E8FAB4-52EC-4B16-B099-4B3720B55E03}" srcOrd="25" destOrd="0" presId="urn:microsoft.com/office/officeart/2005/8/layout/list1"/>
    <dgm:cxn modelId="{D18825CA-2C7C-4C8E-9579-9BCBD5695317}" type="presParOf" srcId="{686CD938-CA04-45A4-8E58-98850CC27A3F}" destId="{293BDE24-1FEC-406E-B966-B1E65EE0FF5D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CE28C-B50B-43A3-A02C-6FA0C4F387C5}">
      <dsp:nvSpPr>
        <dsp:cNvPr id="0" name=""/>
        <dsp:cNvSpPr/>
      </dsp:nvSpPr>
      <dsp:spPr>
        <a:xfrm>
          <a:off x="0" y="259672"/>
          <a:ext cx="8128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FEEC27-93B2-4C0A-8E04-D4A8FA4D9309}">
      <dsp:nvSpPr>
        <dsp:cNvPr id="0" name=""/>
        <dsp:cNvSpPr/>
      </dsp:nvSpPr>
      <dsp:spPr>
        <a:xfrm>
          <a:off x="406400" y="38272"/>
          <a:ext cx="5689600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1. Stop getting them</a:t>
          </a:r>
        </a:p>
      </dsp:txBody>
      <dsp:txXfrm>
        <a:off x="428016" y="59888"/>
        <a:ext cx="5646368" cy="399568"/>
      </dsp:txXfrm>
    </dsp:sp>
    <dsp:sp modelId="{DF598114-9CE2-4947-B207-713B6716BC6F}">
      <dsp:nvSpPr>
        <dsp:cNvPr id="0" name=""/>
        <dsp:cNvSpPr/>
      </dsp:nvSpPr>
      <dsp:spPr>
        <a:xfrm>
          <a:off x="0" y="940072"/>
          <a:ext cx="8128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DD1E69-9EAD-4132-9625-988BD7AC86C6}">
      <dsp:nvSpPr>
        <dsp:cNvPr id="0" name=""/>
        <dsp:cNvSpPr/>
      </dsp:nvSpPr>
      <dsp:spPr>
        <a:xfrm>
          <a:off x="406400" y="718672"/>
          <a:ext cx="5689600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2. Inventory history</a:t>
          </a:r>
        </a:p>
      </dsp:txBody>
      <dsp:txXfrm>
        <a:off x="428016" y="740288"/>
        <a:ext cx="5646368" cy="399568"/>
      </dsp:txXfrm>
    </dsp:sp>
    <dsp:sp modelId="{4C53F8CE-6F66-45D3-8B69-547C4614DBE9}">
      <dsp:nvSpPr>
        <dsp:cNvPr id="0" name=""/>
        <dsp:cNvSpPr/>
      </dsp:nvSpPr>
      <dsp:spPr>
        <a:xfrm>
          <a:off x="0" y="1620472"/>
          <a:ext cx="8128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246FBB-E35B-4ACF-86B9-D8951EF47C16}">
      <dsp:nvSpPr>
        <dsp:cNvPr id="0" name=""/>
        <dsp:cNvSpPr/>
      </dsp:nvSpPr>
      <dsp:spPr>
        <a:xfrm>
          <a:off x="406400" y="1399072"/>
          <a:ext cx="5689600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3. Identify criminal thinking/excuses/justifications-connect the dots</a:t>
          </a:r>
        </a:p>
      </dsp:txBody>
      <dsp:txXfrm>
        <a:off x="428016" y="1420688"/>
        <a:ext cx="5646368" cy="399568"/>
      </dsp:txXfrm>
    </dsp:sp>
    <dsp:sp modelId="{8AEEA2AE-6704-4307-BD83-B154E8F1C5CB}">
      <dsp:nvSpPr>
        <dsp:cNvPr id="0" name=""/>
        <dsp:cNvSpPr/>
      </dsp:nvSpPr>
      <dsp:spPr>
        <a:xfrm>
          <a:off x="0" y="2300872"/>
          <a:ext cx="8128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11765F-ECC4-4012-8C3E-3CAC8B676F45}">
      <dsp:nvSpPr>
        <dsp:cNvPr id="0" name=""/>
        <dsp:cNvSpPr/>
      </dsp:nvSpPr>
      <dsp:spPr>
        <a:xfrm>
          <a:off x="406400" y="2079472"/>
          <a:ext cx="5689600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4. Inventory harm</a:t>
          </a:r>
        </a:p>
      </dsp:txBody>
      <dsp:txXfrm>
        <a:off x="428016" y="2101088"/>
        <a:ext cx="5646368" cy="399568"/>
      </dsp:txXfrm>
    </dsp:sp>
    <dsp:sp modelId="{B28DAE17-8DB3-4960-8BFF-FD3C2D891760}">
      <dsp:nvSpPr>
        <dsp:cNvPr id="0" name=""/>
        <dsp:cNvSpPr/>
      </dsp:nvSpPr>
      <dsp:spPr>
        <a:xfrm>
          <a:off x="0" y="2981272"/>
          <a:ext cx="8128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CD9D9E-18B2-4D35-A3CC-005197D20FA6}">
      <dsp:nvSpPr>
        <dsp:cNvPr id="0" name=""/>
        <dsp:cNvSpPr/>
      </dsp:nvSpPr>
      <dsp:spPr>
        <a:xfrm>
          <a:off x="406400" y="2759872"/>
          <a:ext cx="5689600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5. Tailor self-help to address underlying causative factors</a:t>
          </a:r>
        </a:p>
      </dsp:txBody>
      <dsp:txXfrm>
        <a:off x="428016" y="2781488"/>
        <a:ext cx="5646368" cy="399568"/>
      </dsp:txXfrm>
    </dsp:sp>
    <dsp:sp modelId="{08EE81AB-EB4A-4DC2-8EDD-38ECFDFF80ED}">
      <dsp:nvSpPr>
        <dsp:cNvPr id="0" name=""/>
        <dsp:cNvSpPr/>
      </dsp:nvSpPr>
      <dsp:spPr>
        <a:xfrm>
          <a:off x="0" y="3661672"/>
          <a:ext cx="8128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5D09B4-BF3C-463A-8007-8D99282C0BCC}">
      <dsp:nvSpPr>
        <dsp:cNvPr id="0" name=""/>
        <dsp:cNvSpPr/>
      </dsp:nvSpPr>
      <dsp:spPr>
        <a:xfrm>
          <a:off x="406400" y="3440272"/>
          <a:ext cx="5689600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6. Seek amends</a:t>
          </a:r>
        </a:p>
      </dsp:txBody>
      <dsp:txXfrm>
        <a:off x="428016" y="3461888"/>
        <a:ext cx="5646368" cy="399568"/>
      </dsp:txXfrm>
    </dsp:sp>
    <dsp:sp modelId="{293BDE24-1FEC-406E-B966-B1E65EE0FF5D}">
      <dsp:nvSpPr>
        <dsp:cNvPr id="0" name=""/>
        <dsp:cNvSpPr/>
      </dsp:nvSpPr>
      <dsp:spPr>
        <a:xfrm>
          <a:off x="0" y="4342072"/>
          <a:ext cx="8128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197F60-9C4C-4959-80FF-1CC56F5F49DA}">
      <dsp:nvSpPr>
        <dsp:cNvPr id="0" name=""/>
        <dsp:cNvSpPr/>
      </dsp:nvSpPr>
      <dsp:spPr>
        <a:xfrm>
          <a:off x="406400" y="4120672"/>
          <a:ext cx="5689600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7. Strategized with an attorney regarding data points and import to waiver, stipulation or proceed</a:t>
          </a:r>
        </a:p>
      </dsp:txBody>
      <dsp:txXfrm>
        <a:off x="428016" y="4142288"/>
        <a:ext cx="5646368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805758-D2E5-47F1-BDC8-64F96AB837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A4D7A7-60FE-4B51-8D3B-098FB2A1B3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66161-D383-45DC-9645-1D21647A8641}" type="datetimeFigureOut">
              <a:rPr lang="en-US" smtClean="0"/>
              <a:t>11/2/2020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48030B-DA71-4B18-AA7C-F991BCB518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D65FCA-070F-4A6D-A2E0-D5EBEAABC9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4D2B8-7AFA-4F86-9DF3-A6BBE4E23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4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789D0-CA34-4934-A369-C3113E12A3EF}" type="datetimeFigureOut">
              <a:rPr lang="en-US" smtClean="0"/>
              <a:t>11/2/2020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79418-37EB-4378-AD22-89DBB000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64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Notes to presenter: </a:t>
            </a:r>
          </a:p>
          <a:p>
            <a:r>
              <a:rPr lang="en-US" i="1" dirty="0"/>
              <a:t>What is your purpose for sharing this reflection</a:t>
            </a:r>
            <a:r>
              <a:rPr lang="en-US" i="1" baseline="0" dirty="0"/>
              <a:t>?</a:t>
            </a:r>
          </a:p>
          <a:p>
            <a:r>
              <a:rPr lang="en-US" i="1" baseline="0" dirty="0"/>
              <a:t>Is it at the end of a unit or project?  </a:t>
            </a:r>
          </a:p>
          <a:p>
            <a:r>
              <a:rPr lang="en-US" i="1" baseline="0" dirty="0"/>
              <a:t>Are you sharing this reflection, at the attainment of a learning goal you set for yourself?  </a:t>
            </a:r>
          </a:p>
          <a:p>
            <a:r>
              <a:rPr lang="en-US" i="1" baseline="0" dirty="0"/>
              <a:t>Is it at the end of a course?  </a:t>
            </a:r>
          </a:p>
          <a:p>
            <a:endParaRPr lang="en-US" baseline="0" dirty="0"/>
          </a:p>
          <a:p>
            <a:r>
              <a:rPr lang="en-US" baseline="0" dirty="0"/>
              <a:t>State your purpose for the reflection or even the purpose of the learning experience or learning goal.  Be clear and be specific in stating your purpose.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734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91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D826893-9059-400D-A708-615823828BC9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525761"/>
            <a:chOff x="7232499" y="-159283"/>
            <a:chExt cx="4959501" cy="5525761"/>
          </a:xfrm>
          <a:solidFill>
            <a:srgbClr val="76280B">
              <a:alpha val="60000"/>
            </a:srgbClr>
          </a:solidFill>
        </p:grpSpPr>
        <p:pic>
          <p:nvPicPr>
            <p:cNvPr id="10" name="Graphic 9" descr="Single gear">
              <a:extLst>
                <a:ext uri="{FF2B5EF4-FFF2-40B4-BE49-F238E27FC236}">
                  <a16:creationId xmlns:a16="http://schemas.microsoft.com/office/drawing/2014/main" id="{4BD7AE3B-6321-488C-8378-B441F7AC62C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52566813-48BF-44A8-9FBD-C9035FDE14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C9098912-FEFB-4951-B070-7ED0F1D455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486478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7187CCFC-946C-4708-98C2-CC97857A51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 bwMode="ltGray">
          <a:xfrm>
            <a:off x="1704975" y="2598834"/>
            <a:ext cx="8782050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293" y="2742465"/>
            <a:ext cx="8494463" cy="1373070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799" y="4394039"/>
            <a:ext cx="8493957" cy="11176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1295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11/2/2020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42296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A59AF3-34E3-4F2D-B219-533C8164A410}"/>
              </a:ext>
            </a:extLst>
          </p:cNvPr>
          <p:cNvSpPr/>
          <p:nvPr userDrawn="1"/>
        </p:nvSpPr>
        <p:spPr>
          <a:xfrm>
            <a:off x="0" y="2590078"/>
            <a:ext cx="1602997" cy="1660332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98DDA9-3997-4600-985C-44C2CABD0BA3}"/>
              </a:ext>
            </a:extLst>
          </p:cNvPr>
          <p:cNvSpPr/>
          <p:nvPr userDrawn="1"/>
        </p:nvSpPr>
        <p:spPr>
          <a:xfrm>
            <a:off x="10606797" y="2590077"/>
            <a:ext cx="1602997" cy="1660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03518" y="2750779"/>
            <a:ext cx="1171888" cy="1356442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8896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C2D2AED-B2EF-46D8-BC7C-81AE25C80786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8" name="Graphic 7" descr="Single gear">
              <a:extLst>
                <a:ext uri="{FF2B5EF4-FFF2-40B4-BE49-F238E27FC236}">
                  <a16:creationId xmlns:a16="http://schemas.microsoft.com/office/drawing/2014/main" id="{2F9289FC-9317-4EC5-8064-00D3418501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9" name="Graphic 8" descr="Single gear">
              <a:extLst>
                <a:ext uri="{FF2B5EF4-FFF2-40B4-BE49-F238E27FC236}">
                  <a16:creationId xmlns:a16="http://schemas.microsoft.com/office/drawing/2014/main" id="{09784D29-4AB9-4581-A176-2BC2AD58F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0" name="Graphic 9" descr="Single gear">
              <a:extLst>
                <a:ext uri="{FF2B5EF4-FFF2-40B4-BE49-F238E27FC236}">
                  <a16:creationId xmlns:a16="http://schemas.microsoft.com/office/drawing/2014/main" id="{25EF2775-3EFB-4A64-8FAF-4D8B56AE07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A34C11DA-4074-454D-800C-0FC5FBF1C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11/2/2020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5406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F6BBB30-80DB-4A1B-9DD3-A090C4EF2F33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8" name="Graphic 17" descr="Single gear">
              <a:extLst>
                <a:ext uri="{FF2B5EF4-FFF2-40B4-BE49-F238E27FC236}">
                  <a16:creationId xmlns:a16="http://schemas.microsoft.com/office/drawing/2014/main" id="{4FC3313D-A401-4847-ABED-CDF1803D06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62BA598A-71EC-4BD4-8924-8F16E990AF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2086399E-589B-48EE-B396-961A7831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F2A039E4-F69C-4905-B047-6891B77F8C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-3554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9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8446" y="2336873"/>
            <a:ext cx="5608336" cy="35993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29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03581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11/2/2020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2921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0074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0702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F6BBB30-80DB-4A1B-9DD3-A090C4EF2F33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8" name="Graphic 17" descr="Single gear">
              <a:extLst>
                <a:ext uri="{FF2B5EF4-FFF2-40B4-BE49-F238E27FC236}">
                  <a16:creationId xmlns:a16="http://schemas.microsoft.com/office/drawing/2014/main" id="{4FC3313D-A401-4847-ABED-CDF1803D06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62BA598A-71EC-4BD4-8924-8F16E990AF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2086399E-589B-48EE-B396-961A7831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F2A039E4-F69C-4905-B047-6891B77F8C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-3554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9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2922" y="2336872"/>
            <a:ext cx="2620817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03581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11/2/2020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2921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0074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5E59F855-D2A7-4662-804E-17B59CD1A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13022" y="2327474"/>
            <a:ext cx="6833757" cy="36087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5739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1090482"/>
          </a:xfrm>
        </p:spPr>
        <p:txBody>
          <a:bodyPr anchor="ctr" anchorCtr="0">
            <a:normAutofit/>
          </a:bodyPr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11/2/2020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SmartArt Placeholder 12">
            <a:extLst>
              <a:ext uri="{FF2B5EF4-FFF2-40B4-BE49-F238E27FC236}">
                <a16:creationId xmlns:a16="http://schemas.microsoft.com/office/drawing/2014/main" id="{DBD7FBFD-679C-4A5B-A176-220004B60453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680321" y="386862"/>
            <a:ext cx="9614617" cy="3867638"/>
          </a:xfrm>
        </p:spPr>
        <p:txBody>
          <a:bodyPr/>
          <a:lstStyle/>
          <a:p>
            <a:r>
              <a:rPr lang="en-US" noProof="0"/>
              <a:t>Click icon to add SmartArt graphic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25996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2B243BA-55F2-42F1-B294-0EB708FCD888}"/>
              </a:ext>
            </a:extLst>
          </p:cNvPr>
          <p:cNvGrpSpPr/>
          <p:nvPr userDrawn="1"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46408269-63CF-4017-AC0D-C35B044D30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7A3695B4-ADE3-45A9-8119-67D5F83A8C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6B8F0030-0551-4558-8533-64D2E4838D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59607E3E-29E0-44E4-899A-0955FA4D36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AD4251FC-462A-4B83-9F84-2358E52E31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11/2/2020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14006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7FCAB52-C8F0-4659-9B95-C792632631CE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5E98770F-9E46-4F69-9A76-F671813AF57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F08BF8CF-C3C2-4767-B88B-DE07E6A628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E63AFEB7-4AAE-448E-8B0B-C2F2287771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2" name="Graphic 21" descr="Single gear">
              <a:extLst>
                <a:ext uri="{FF2B5EF4-FFF2-40B4-BE49-F238E27FC236}">
                  <a16:creationId xmlns:a16="http://schemas.microsoft.com/office/drawing/2014/main" id="{E279C731-1AAF-453A-94B0-6CC2920395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11/2/2020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132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B2BD5A-C0EC-4AC1-BBF1-851D8321B964}"/>
              </a:ext>
            </a:extLst>
          </p:cNvPr>
          <p:cNvGrpSpPr/>
          <p:nvPr userDrawn="1"/>
        </p:nvGrpSpPr>
        <p:grpSpPr>
          <a:xfrm rot="5400000">
            <a:off x="188826" y="1282475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538A56DB-6938-460F-9BB3-A0A34C234B3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E2A1D679-9D00-4DC7-82EC-B6C33270E7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8DFB6E86-77FA-4731-B7FA-5A63254A3E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982D40F0-DDB8-45E0-B9D1-5964842C73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D744A42C-4948-489C-8EB2-12C65C47E9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89" y="5928628"/>
            <a:ext cx="10437812" cy="32116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1754188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-4931" y="4556102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332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7333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47994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11/2/2020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7334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8697" y="4698039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8936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BFC60FB4-27C2-4896-9B64-2DFE33815CE2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24" name="Graphic 23" descr="Single gear">
              <a:extLst>
                <a:ext uri="{FF2B5EF4-FFF2-40B4-BE49-F238E27FC236}">
                  <a16:creationId xmlns:a16="http://schemas.microsoft.com/office/drawing/2014/main" id="{EE89D477-BED5-4149-965A-0C122D97A0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25" name="Graphic 24" descr="Single gear">
              <a:extLst>
                <a:ext uri="{FF2B5EF4-FFF2-40B4-BE49-F238E27FC236}">
                  <a16:creationId xmlns:a16="http://schemas.microsoft.com/office/drawing/2014/main" id="{5CCE09A4-D09F-43A2-8459-2E9D3E9602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6" name="Graphic 25" descr="Single gear">
              <a:extLst>
                <a:ext uri="{FF2B5EF4-FFF2-40B4-BE49-F238E27FC236}">
                  <a16:creationId xmlns:a16="http://schemas.microsoft.com/office/drawing/2014/main" id="{9A46A1B3-2A0B-4FFE-AE15-A11187E434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7" name="Graphic 26" descr="Single gear">
              <a:extLst>
                <a:ext uri="{FF2B5EF4-FFF2-40B4-BE49-F238E27FC236}">
                  <a16:creationId xmlns:a16="http://schemas.microsoft.com/office/drawing/2014/main" id="{D4F4A02A-94BC-4984-A372-3B77FC854C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11/2/2020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2837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1F89FDF-9788-47AD-B230-0314E7C8D087}"/>
              </a:ext>
            </a:extLst>
          </p:cNvPr>
          <p:cNvGrpSpPr/>
          <p:nvPr userDrawn="1"/>
        </p:nvGrpSpPr>
        <p:grpSpPr>
          <a:xfrm rot="10800000">
            <a:off x="99308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9CD6B783-A97E-437E-B4E2-F7D761F0A2E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4699BB72-0480-4165-8D15-316CEED8CE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685C07D9-1911-4085-8555-C992A61B10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22" name="Graphic 21" descr="Single gear">
              <a:extLst>
                <a:ext uri="{FF2B5EF4-FFF2-40B4-BE49-F238E27FC236}">
                  <a16:creationId xmlns:a16="http://schemas.microsoft.com/office/drawing/2014/main" id="{D621B3C3-2371-4ED0-BC1D-87AABF852B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23" name="Graphic 22" descr="Single gear">
              <a:extLst>
                <a:ext uri="{FF2B5EF4-FFF2-40B4-BE49-F238E27FC236}">
                  <a16:creationId xmlns:a16="http://schemas.microsoft.com/office/drawing/2014/main" id="{D7D15287-50FE-4441-BA06-D454D73F7E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6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8925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11/2/2020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18596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0493" y="748304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664D24B-EA78-4E18-9226-569365267E5E}"/>
              </a:ext>
            </a:extLst>
          </p:cNvPr>
          <p:cNvCxnSpPr/>
          <p:nvPr userDrawn="1"/>
        </p:nvCxnSpPr>
        <p:spPr>
          <a:xfrm>
            <a:off x="8571139" y="969699"/>
            <a:ext cx="0" cy="64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id="{5BE17E03-04A7-46ED-8623-88DFFD7E30B0}"/>
              </a:ext>
            </a:extLst>
          </p:cNvPr>
          <p:cNvSpPr txBox="1">
            <a:spLocks/>
          </p:cNvSpPr>
          <p:nvPr userDrawn="1"/>
        </p:nvSpPr>
        <p:spPr>
          <a:xfrm>
            <a:off x="2106131" y="790252"/>
            <a:ext cx="3060802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noProof="0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3840076-AFCB-4C84-8E23-85DAD3CBEF3E}"/>
              </a:ext>
            </a:extLst>
          </p:cNvPr>
          <p:cNvCxnSpPr/>
          <p:nvPr userDrawn="1"/>
        </p:nvCxnSpPr>
        <p:spPr>
          <a:xfrm>
            <a:off x="5294539" y="969699"/>
            <a:ext cx="0" cy="64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50">
            <a:extLst>
              <a:ext uri="{FF2B5EF4-FFF2-40B4-BE49-F238E27FC236}">
                <a16:creationId xmlns:a16="http://schemas.microsoft.com/office/drawing/2014/main" id="{BBA20603-8433-4B38-976F-F18CF78D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132" y="735087"/>
            <a:ext cx="3060802" cy="1080938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EF340F6C-3335-49B0-AE89-7103CA6A7F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84611" y="735013"/>
            <a:ext cx="3060700" cy="10810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  <a:lvl2pPr>
              <a:defRPr sz="3600">
                <a:latin typeface="+mj-lt"/>
              </a:defRPr>
            </a:lvl2pPr>
            <a:lvl3pPr>
              <a:defRPr sz="36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600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1F0AD31D-2FFB-40A9-96C2-F4EE3869B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62988" y="746125"/>
            <a:ext cx="3070225" cy="10588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  <a:lvl2pPr algn="ctr">
              <a:defRPr sz="3600">
                <a:latin typeface="+mj-lt"/>
              </a:defRPr>
            </a:lvl2pPr>
            <a:lvl3pPr algn="ctr">
              <a:defRPr sz="3600">
                <a:latin typeface="+mj-lt"/>
              </a:defRPr>
            </a:lvl3pPr>
            <a:lvl4pPr algn="ctr">
              <a:defRPr sz="3600">
                <a:latin typeface="+mj-lt"/>
              </a:defRPr>
            </a:lvl4pPr>
            <a:lvl5pPr algn="ctr">
              <a:defRPr sz="3600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7" name="Content Placeholder 56">
            <a:extLst>
              <a:ext uri="{FF2B5EF4-FFF2-40B4-BE49-F238E27FC236}">
                <a16:creationId xmlns:a16="http://schemas.microsoft.com/office/drawing/2014/main" id="{52B689E9-5B4C-4CC0-AAA4-847EB66C330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106131" y="2116138"/>
            <a:ext cx="3060802" cy="371316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8" name="Content Placeholder 56">
            <a:extLst>
              <a:ext uri="{FF2B5EF4-FFF2-40B4-BE49-F238E27FC236}">
                <a16:creationId xmlns:a16="http://schemas.microsoft.com/office/drawing/2014/main" id="{1D5202CC-08D0-4157-9CB3-AA1EF4A2C85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384611" y="2103211"/>
            <a:ext cx="3060802" cy="371316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9" name="Content Placeholder 56">
            <a:extLst>
              <a:ext uri="{FF2B5EF4-FFF2-40B4-BE49-F238E27FC236}">
                <a16:creationId xmlns:a16="http://schemas.microsoft.com/office/drawing/2014/main" id="{7BE8E782-50B7-4C4E-BEA5-DDA27E0F681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659892" y="2097613"/>
            <a:ext cx="3060802" cy="371316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5301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bg bwMode="blackWhite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C074DF2-6D4F-4B58-A82E-6322DB69A6CC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242297"/>
            <a:chOff x="7232499" y="-159283"/>
            <a:chExt cx="4959501" cy="5242297"/>
          </a:xfrm>
          <a:solidFill>
            <a:srgbClr val="76280B">
              <a:alpha val="60000"/>
            </a:srgbClr>
          </a:solidFill>
        </p:grpSpPr>
        <p:pic>
          <p:nvPicPr>
            <p:cNvPr id="29" name="Graphic 28" descr="Single gear">
              <a:extLst>
                <a:ext uri="{FF2B5EF4-FFF2-40B4-BE49-F238E27FC236}">
                  <a16:creationId xmlns:a16="http://schemas.microsoft.com/office/drawing/2014/main" id="{B9A8CB2C-0A50-43EC-A2C7-F536FF84DE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31" name="Graphic 30" descr="Single gear">
              <a:extLst>
                <a:ext uri="{FF2B5EF4-FFF2-40B4-BE49-F238E27FC236}">
                  <a16:creationId xmlns:a16="http://schemas.microsoft.com/office/drawing/2014/main" id="{71F3D36D-2C1A-4D06-A27F-6A64AA1188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32" name="Graphic 31" descr="Single gear">
              <a:extLst>
                <a:ext uri="{FF2B5EF4-FFF2-40B4-BE49-F238E27FC236}">
                  <a16:creationId xmlns:a16="http://schemas.microsoft.com/office/drawing/2014/main" id="{61F0F601-D5AC-45C0-92B6-2376085B0D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203014"/>
              <a:ext cx="2880000" cy="2880000"/>
            </a:xfrm>
            <a:prstGeom prst="rect">
              <a:avLst/>
            </a:prstGeom>
          </p:spPr>
        </p:pic>
        <p:pic>
          <p:nvPicPr>
            <p:cNvPr id="33" name="Graphic 32" descr="Single gear">
              <a:extLst>
                <a:ext uri="{FF2B5EF4-FFF2-40B4-BE49-F238E27FC236}">
                  <a16:creationId xmlns:a16="http://schemas.microsoft.com/office/drawing/2014/main" id="{DE792A6A-B423-4979-BD59-4CD4A7406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11/2/2020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556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ulti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106B9E-EBA8-4369-8705-FDBBA60DC7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0549" y="2101850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80D0165-A38B-4CE8-AE4D-186DBC04F8D4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90C052C9-F1E0-4264-8CAC-31B0B8F76D6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892FFF3D-7B2E-44EB-83BA-5453FEC489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CC5A9AF4-A787-49A3-83CF-889F9AEE0D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B5D192A5-6FE9-49BC-9104-102935BA03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11/2/2020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F099E8F9-E092-4E4C-AB87-FB2B4EC4D0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60549" y="3044624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782CF4FC-13E5-4A63-BCF2-3AF43B5F15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60549" y="3987398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23C4DE-E0C6-4EE1-9145-DA78191746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60549" y="4930171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526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E363D07-B7E9-4C17-BF5B-ADACCCAD7C6C}"/>
              </a:ext>
            </a:extLst>
          </p:cNvPr>
          <p:cNvGrpSpPr/>
          <p:nvPr userDrawn="1"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BF7F7D52-1EF2-49FA-AE87-7BE7232893F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ACC0D449-4064-40FD-A10D-BE7844EB8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1FE621D1-1FD9-49E2-99C8-0CB37634CD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0EA6856C-35D0-465E-B0CB-B889D4DA0B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A493FB47-F1DA-40B8-A1F4-115CD1F708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11/2/2020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033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BF5BF6C-5F7D-464E-B42E-D194CF355A7E}"/>
              </a:ext>
            </a:extLst>
          </p:cNvPr>
          <p:cNvGrpSpPr/>
          <p:nvPr userDrawn="1"/>
        </p:nvGrpSpPr>
        <p:grpSpPr bwMode="ltGray">
          <a:xfrm rot="5400000">
            <a:off x="7096454" y="1615369"/>
            <a:ext cx="4959501" cy="5525761"/>
            <a:chOff x="7232499" y="-159283"/>
            <a:chExt cx="4959501" cy="5525761"/>
          </a:xfrm>
          <a:solidFill>
            <a:srgbClr val="76280B">
              <a:alpha val="60000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8F045C13-A0AE-4F21-8EE7-47DCE4B458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D5197B13-7446-4E28-A62C-4543D7BD63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4B5B975A-536D-4192-B3DE-875F5E141A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486478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5BB09BB4-511A-4714-92A7-D9CA09D1FD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11/2/2020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272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1281ABC-1821-4B63-88B5-74D2B13A11AF}"/>
              </a:ext>
            </a:extLst>
          </p:cNvPr>
          <p:cNvGrpSpPr/>
          <p:nvPr userDrawn="1"/>
        </p:nvGrpSpPr>
        <p:grpSpPr>
          <a:xfrm rot="5400000">
            <a:off x="175132" y="1273331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0BD16937-7ADD-43BC-AFAD-ABA8E1E4D0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A93E95CB-8B7F-4CE0-BD90-8078D78E5B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308EA72E-9FD8-4137-AF70-2F45B4623A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7E5F03E5-E60E-40E5-996F-CE212FF642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7EB0518D-8C62-493A-B053-F7B2F41290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646" y="753228"/>
            <a:ext cx="9613861" cy="108093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7645" y="2336873"/>
            <a:ext cx="4698358" cy="359931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1448" y="2336873"/>
            <a:ext cx="4700058" cy="3599316"/>
          </a:xfrm>
        </p:spPr>
        <p:txBody>
          <a:bodyPr anchor="ctr" anchorCtr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0830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11/2/2020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7646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6705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0697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90C5C8C-B074-498F-921D-CC0B5DF8FBD3}"/>
              </a:ext>
            </a:extLst>
          </p:cNvPr>
          <p:cNvGrpSpPr/>
          <p:nvPr userDrawn="1"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C270183A-92E0-49A5-B6BC-F193467637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6E086889-5472-4B65-A156-D0B8F369C3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4BCBF44F-62C7-4F40-99DF-85C459F43E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8" name="Graphic 17" descr="Single gear">
              <a:extLst>
                <a:ext uri="{FF2B5EF4-FFF2-40B4-BE49-F238E27FC236}">
                  <a16:creationId xmlns:a16="http://schemas.microsoft.com/office/drawing/2014/main" id="{ABF64D53-5ED0-4A1D-A7EA-94CDB0D37E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2565C769-10BF-4E7B-B099-B4FD458436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0" y="2336873"/>
            <a:ext cx="4698358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94123" y="2336873"/>
            <a:ext cx="4700059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11/2/2020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2713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1281ABC-1821-4B63-88B5-74D2B13A11AF}"/>
              </a:ext>
            </a:extLst>
          </p:cNvPr>
          <p:cNvGrpSpPr/>
          <p:nvPr userDrawn="1"/>
        </p:nvGrpSpPr>
        <p:grpSpPr>
          <a:xfrm rot="5400000">
            <a:off x="175132" y="1273331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0BD16937-7ADD-43BC-AFAD-ABA8E1E4D0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A93E95CB-8B7F-4CE0-BD90-8078D78E5B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308EA72E-9FD8-4137-AF70-2F45B4623A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7E5F03E5-E60E-40E5-996F-CE212FF642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7EB0518D-8C62-493A-B053-F7B2F41290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646" y="753228"/>
            <a:ext cx="9613861" cy="108093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0830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noProof="0" smtClean="0"/>
              <a:t>11/2/2020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7646" y="5936188"/>
            <a:ext cx="687066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6705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D7CD5CF-F924-43C6-9C02-06FBC84A6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644" y="2161725"/>
            <a:ext cx="9613861" cy="370264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318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CA97C9F-27FA-4BCE-84C2-EA9C0347E974}"/>
              </a:ext>
            </a:extLst>
          </p:cNvPr>
          <p:cNvGrpSpPr/>
          <p:nvPr userDrawn="1"/>
        </p:nvGrpSpPr>
        <p:grpSpPr>
          <a:xfrm rot="5400000">
            <a:off x="227324" y="1282732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6EEB6AF8-1385-4805-8E97-CDE431030B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1F08FE59-AC1A-4BF7-B9D5-7672C8C7D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F44470E0-8B01-46E6-90F1-4B52CB3EF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2FB2E216-0387-4DF4-A432-E877C96A7B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53685AA4-853C-46A8-8ADB-FA80FE59BF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11/2/2020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9934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CA97C9F-27FA-4BCE-84C2-EA9C0347E974}"/>
              </a:ext>
            </a:extLst>
          </p:cNvPr>
          <p:cNvGrpSpPr/>
          <p:nvPr userDrawn="1"/>
        </p:nvGrpSpPr>
        <p:grpSpPr>
          <a:xfrm rot="5400000">
            <a:off x="227324" y="1282732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6EEB6AF8-1385-4805-8E97-CDE431030B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1F08FE59-AC1A-4BF7-B9D5-7672C8C7D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F44470E0-8B01-46E6-90F1-4B52CB3EF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2FB2E216-0387-4DF4-A432-E877C96A7B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53685AA4-853C-46A8-8ADB-FA80FE59BF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noProof="0" smtClean="0"/>
              <a:t>11/2/2020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683A405-3ADE-448E-893F-D3D2E11CCA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7819" y="2290763"/>
            <a:ext cx="8396362" cy="31003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202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1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D6166-2B42-4F11-BAA6-8ABAE1BE810C}" type="datetimeFigureOut">
              <a:rPr lang="en-US" noProof="0" smtClean="0"/>
              <a:t>11/2/2020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FA76C-C565-46B6-8652-D75785E2521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2264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9" r:id="rId5"/>
    <p:sldLayoutId id="2147483665" r:id="rId6"/>
    <p:sldLayoutId id="2147483680" r:id="rId7"/>
    <p:sldLayoutId id="2147483666" r:id="rId8"/>
    <p:sldLayoutId id="2147483682" r:id="rId9"/>
    <p:sldLayoutId id="2147483667" r:id="rId10"/>
    <p:sldLayoutId id="2147483668" r:id="rId11"/>
    <p:sldLayoutId id="2147483681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8" r:id="rId18"/>
    <p:sldLayoutId id="214748367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ww.latentexistence.me.uk/judicial-review-pip-consultation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ww.latentexistence.me.uk/judicial-review-pip-consultation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ww.latentexistence.me.uk/judicial-review-pip-consultation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hyperlink" Target="https://creativecommons.org/licenses/by-nd/3.0/" TargetMode="External"/><Relationship Id="rId4" Type="http://schemas.openxmlformats.org/officeDocument/2006/relationships/diagramLayout" Target="../diagrams/layout1.xml"/><Relationship Id="rId9" Type="http://schemas.openxmlformats.org/officeDocument/2006/relationships/hyperlink" Target="http://www.flickr.com/photos/22280677@N07/2272656387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://www.prisonerattorney.com/" TargetMode="External"/><Relationship Id="rId7" Type="http://schemas.openxmlformats.org/officeDocument/2006/relationships/hyperlink" Target="http://www.stevecastilloconsulting.com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hyperlink" Target="http://www.charlescarbone.com/" TargetMode="External"/><Relationship Id="rId9" Type="http://schemas.openxmlformats.org/officeDocument/2006/relationships/hyperlink" Target="https://pixabay.com/en/scales-of-justice-judge-justice-450203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thebluediamondgallery.com/legal/parole-hearing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3" Type="http://schemas.openxmlformats.org/officeDocument/2006/relationships/image" Target="../media/image8.jpeg"/><Relationship Id="rId7" Type="http://schemas.openxmlformats.org/officeDocument/2006/relationships/hyperlink" Target="https://www.latentexistence.me.uk/judicial-review-pip-consultatio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Book icon">
            <a:extLst>
              <a:ext uri="{FF2B5EF4-FFF2-40B4-BE49-F238E27FC236}">
                <a16:creationId xmlns:a16="http://schemas.microsoft.com/office/drawing/2014/main" id="{E26792AF-5D39-4A12-8EDD-CC09A60BD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993" y="2961000"/>
            <a:ext cx="936000" cy="93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98BBFB-4314-436C-A688-96F483D693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 anchorCtr="0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Making Sense of Rules Violations for Life Inmates Before the CA Parole Board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A173D3-8B7E-4F91-B862-AC30CB0D2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799" y="4889985"/>
            <a:ext cx="8493957" cy="978880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Charles Carbone, Esq.</a:t>
            </a:r>
          </a:p>
          <a:p>
            <a:r>
              <a:rPr lang="en-US" sz="2800" b="1" dirty="0"/>
              <a:t>Steve Castillo, Paralegal</a:t>
            </a:r>
          </a:p>
          <a:p>
            <a:endParaRPr lang="en-US" sz="9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FB92C-C2EE-46F8-A64E-919A7D571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0803" y="6568376"/>
            <a:ext cx="10029442" cy="365125"/>
          </a:xfrm>
        </p:spPr>
        <p:txBody>
          <a:bodyPr/>
          <a:lstStyle/>
          <a:p>
            <a:pPr algn="ctr"/>
            <a:r>
              <a:rPr lang="en-US" sz="900" noProof="0" dirty="0"/>
              <a:t>Copyright © 2020 Charles Carbone, Attorney at Law-All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64597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E0075F-E1CE-4354-B1C7-0EF7AD2F42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3491" y="2145186"/>
            <a:ext cx="4433401" cy="82391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No amount of explanation will ever save you (calling grandma doesn’t matter).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5808B5-1588-4C33-9882-A9996173A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Phones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8FD0C8-0D3A-47D0-82CE-373A805B0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5159" y="6575574"/>
            <a:ext cx="4801682" cy="365125"/>
          </a:xfrm>
        </p:spPr>
        <p:txBody>
          <a:bodyPr/>
          <a:lstStyle/>
          <a:p>
            <a:r>
              <a:rPr lang="en-US" sz="900" noProof="0" dirty="0"/>
              <a:t>Copyright © 2020 Charles Carbone, Attorney at Law- All Rights Reserved.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B8E777-1609-4969-A28A-21696742C9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134" y="3100984"/>
            <a:ext cx="4433401" cy="823913"/>
          </a:xfrm>
        </p:spPr>
        <p:txBody>
          <a:bodyPr>
            <a:normAutofit fontScale="92500"/>
          </a:bodyPr>
          <a:lstStyle/>
          <a:p>
            <a:r>
              <a:rPr lang="en-US" dirty="0"/>
              <a:t>Constructive possession and renting is the same as owning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03CE75-7373-4808-8296-D6511A9392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5134" y="4162155"/>
            <a:ext cx="4433401" cy="82391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It’s no “impulsive;” it’s deliberate, repeat criminal thinking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1E406F-8C73-4532-8B50-9559719F6C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5134" y="5314498"/>
            <a:ext cx="4433401" cy="82391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Cell phones evidence failure to accept responsibility for their life crime and demonstrate remorse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431642-DCBC-4544-B2E4-0B767E93A0A2}"/>
              </a:ext>
            </a:extLst>
          </p:cNvPr>
          <p:cNvSpPr txBox="1"/>
          <p:nvPr/>
        </p:nvSpPr>
        <p:spPr>
          <a:xfrm>
            <a:off x="7023464" y="3587868"/>
            <a:ext cx="4433402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How did you plead in the 115 hearing?</a:t>
            </a:r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Legal eagle pointless battles based solely on procedure (not substance) are not helpful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7742E38-0D75-4154-AAFE-1914AEE24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39" y="45172"/>
            <a:ext cx="4259479" cy="283464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660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68F20-6CCB-46E3-BA38-FD200B318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128’s – CAN be relied on.</a:t>
            </a:r>
            <a:endParaRPr lang="en-US" sz="35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D7C82-5AC1-4A89-8023-9ECFBC2F1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959" y="4319146"/>
            <a:ext cx="9613860" cy="1704017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 and pattern.</a:t>
            </a:r>
          </a:p>
          <a:p>
            <a:pPr marL="285750" marR="0" lvl="0" indent="-28575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Proximity to hearing date.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 mouth talk at play.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officer wasn’t following prison norms.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24BFCD-8F22-4D4F-95E8-68A26A41FDA3}"/>
              </a:ext>
            </a:extLst>
          </p:cNvPr>
          <p:cNvSpPr txBox="1"/>
          <p:nvPr/>
        </p:nvSpPr>
        <p:spPr>
          <a:xfrm>
            <a:off x="4105819" y="6627168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noProof="0" dirty="0"/>
              <a:t>Copyright © 2020 Charles Carbone, Attorney at Law-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6923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09F0C-D073-4B27-9C5A-DDE1D9A36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courts have to say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5B76E-7C65-45AE-92A8-5957365311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7820" y="2789526"/>
            <a:ext cx="8396362" cy="3100387"/>
          </a:xfrm>
        </p:spPr>
        <p:txBody>
          <a:bodyPr>
            <a:normAutofit fontScale="85000" lnSpcReduction="20000"/>
          </a:bodyPr>
          <a:lstStyle/>
          <a:p>
            <a:pPr marL="342900" marR="0" lvl="0" indent="-342900" algn="l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9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(+) </a:t>
            </a:r>
            <a:r>
              <a:rPr lang="en-US" sz="1900" b="1" i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re Jackson</a:t>
            </a:r>
            <a:r>
              <a:rPr lang="en-US" sz="19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193 CA4th 1376 (Mar. 30, 2011) 2011 WL 1142854 </a:t>
            </a:r>
            <a:r>
              <a:rPr lang="en-US" sz="19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(POSITIVE) 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00710" marR="0" algn="l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 </a:t>
            </a:r>
          </a:p>
          <a:p>
            <a:pPr marL="742950" marR="0" lvl="1" indent="-28575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REASONING: Prison misconduct not SE of CD.  "disciplined several times for non-violent infractions of prison rules, but not disciplined since 1992."  - at *5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0" marR="0" lvl="2" indent="-22860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1371600" algn="l"/>
              </a:tabLst>
            </a:pPr>
            <a:r>
              <a:rPr lang="en-US" sz="19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Note:</a:t>
            </a: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Court does not say whether these were 115 or 128.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43610" marR="0" algn="l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marL="943610" marR="0" algn="l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marL="342900" marR="0" lvl="0" indent="-342900" algn="l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9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	(+) </a:t>
            </a:r>
            <a:r>
              <a:rPr lang="en-US" sz="1900" b="1" i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re Gomez</a:t>
            </a:r>
            <a:r>
              <a:rPr lang="en-US" sz="19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190 Cal. App. 4th 1291 (Dec. 15, 2010)</a:t>
            </a:r>
            <a:r>
              <a:rPr lang="en-US" sz="19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(POSITIVE)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00710" marR="0" algn="l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marL="742950" marR="0" lvl="1" indent="-28575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REASONING: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0" marR="0" lvl="2" indent="-22860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1371600" algn="l"/>
              </a:tabLst>
            </a:pP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Def had one non-violent 115 in 2003 for excessive conduct in visiting room - at 1299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0" marR="0" lvl="2" indent="-22860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1371600" algn="l"/>
              </a:tabLst>
            </a:pP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Not much discipline discussion, but no evidence in record (which includes the 115) supported Gov's decision - at 1306.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8E08EA-E1F2-4A76-8802-D8DD2BF91366}"/>
              </a:ext>
            </a:extLst>
          </p:cNvPr>
          <p:cNvSpPr txBox="1"/>
          <p:nvPr/>
        </p:nvSpPr>
        <p:spPr>
          <a:xfrm>
            <a:off x="4128655" y="6614441"/>
            <a:ext cx="393469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noProof="0" dirty="0"/>
              <a:t>Copyright © 2020 Charles Carbone, Attorney at Law- All Rights Reserved.</a:t>
            </a:r>
          </a:p>
        </p:txBody>
      </p:sp>
      <p:pic>
        <p:nvPicPr>
          <p:cNvPr id="6" name="Picture 5" descr="A picture containing scale, device&#10;&#10;Description automatically generated">
            <a:extLst>
              <a:ext uri="{FF2B5EF4-FFF2-40B4-BE49-F238E27FC236}">
                <a16:creationId xmlns:a16="http://schemas.microsoft.com/office/drawing/2014/main" id="{FD4EBB5F-8152-4B13-94E7-9A360F3B8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48614" y="195490"/>
            <a:ext cx="3291840" cy="21945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0914DD-E30A-456F-8746-94815C3FEC0A}"/>
              </a:ext>
            </a:extLst>
          </p:cNvPr>
          <p:cNvSpPr txBox="1"/>
          <p:nvPr/>
        </p:nvSpPr>
        <p:spPr>
          <a:xfrm>
            <a:off x="8448614" y="7053490"/>
            <a:ext cx="32918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latentexistence.me.uk/judicial-review-pip-consultation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45851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09F0C-D073-4B27-9C5A-DDE1D9A36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courts have to say – cont.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5B76E-7C65-45AE-92A8-5957365311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8553" y="2336945"/>
            <a:ext cx="9684581" cy="3925310"/>
          </a:xfrm>
        </p:spPr>
        <p:txBody>
          <a:bodyPr>
            <a:normAutofit fontScale="25000" lnSpcReduction="20000"/>
          </a:bodyPr>
          <a:lstStyle/>
          <a:p>
            <a:pPr marL="342900" marR="0" lvl="0" indent="-342900" algn="l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6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	(-) </a:t>
            </a:r>
            <a:r>
              <a:rPr lang="en-US" sz="6400" b="1" i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re Hare</a:t>
            </a:r>
            <a:r>
              <a:rPr lang="en-US" sz="64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189 CA4th 1278 (Oct. 18, 2010) (NEGATIVE)</a:t>
            </a:r>
            <a:endParaRPr lang="en-US" sz="64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7810" marR="0" algn="l">
              <a:spcBef>
                <a:spcPts val="0"/>
              </a:spcBef>
              <a:spcAft>
                <a:spcPts val="0"/>
              </a:spcAft>
            </a:pPr>
            <a:endParaRPr lang="en-US" sz="6400" u="sng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600710" indent="-342900" algn="l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6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REASONING</a:t>
            </a:r>
            <a:endParaRPr lang="en-US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7810" marR="0" algn="l">
              <a:spcBef>
                <a:spcPts val="0"/>
              </a:spcBef>
              <a:spcAft>
                <a:spcPts val="0"/>
              </a:spcAft>
            </a:pPr>
            <a:endParaRPr lang="en-US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0" marR="0" lvl="2" indent="-22860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1371600" algn="l"/>
              </a:tabLst>
            </a:pPr>
            <a:r>
              <a:rPr lang="en-US" sz="6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Court held def's denial of intent to create a weapon from toothbrush showed tendency to hide the truth.  Def's </a:t>
            </a:r>
            <a:r>
              <a:rPr lang="en-US" sz="64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present tendency to hide truth was nexus to commitment offense</a:t>
            </a:r>
            <a:r>
              <a:rPr lang="en-US" sz="6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6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because he lived under false name for 3 years to evade punishment.</a:t>
            </a:r>
            <a:endParaRPr lang="en-US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43610" marR="0" algn="l">
              <a:spcBef>
                <a:spcPts val="0"/>
              </a:spcBef>
              <a:spcAft>
                <a:spcPts val="0"/>
              </a:spcAft>
            </a:pPr>
            <a:r>
              <a:rPr lang="en-US" sz="6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marL="257810" marR="0" algn="l">
              <a:spcBef>
                <a:spcPts val="0"/>
              </a:spcBef>
              <a:spcAft>
                <a:spcPts val="0"/>
              </a:spcAft>
            </a:pPr>
            <a:r>
              <a:rPr lang="en-US" sz="6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marL="257810" marR="0" algn="l">
              <a:spcBef>
                <a:spcPts val="0"/>
              </a:spcBef>
              <a:spcAft>
                <a:spcPts val="0"/>
              </a:spcAft>
            </a:pPr>
            <a:r>
              <a:rPr lang="en-US" sz="6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marL="342900" marR="0" lvl="0" indent="-342900" algn="l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64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 	(-) </a:t>
            </a:r>
            <a:r>
              <a:rPr lang="en-US" sz="6400" b="1" i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re Reed</a:t>
            </a:r>
            <a:r>
              <a:rPr lang="en-US" sz="64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171 Cal.App.4th 1071 (Mar. 5, 2009</a:t>
            </a:r>
            <a:r>
              <a:rPr lang="en-US" sz="6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(NEGATIVE)</a:t>
            </a:r>
            <a:endParaRPr lang="en-US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7810" marR="0" algn="l">
              <a:spcBef>
                <a:spcPts val="0"/>
              </a:spcBef>
              <a:spcAft>
                <a:spcPts val="0"/>
              </a:spcAft>
            </a:pPr>
            <a:r>
              <a:rPr lang="en-US" sz="6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US" sz="6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marL="742950" marR="0" lvl="1" indent="-28575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6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REASONING</a:t>
            </a:r>
            <a:endParaRPr lang="en-US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0" marR="0" lvl="2" indent="-22860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1371600" algn="l"/>
              </a:tabLst>
            </a:pPr>
            <a:r>
              <a:rPr lang="en-US" sz="6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128A is evidence of dangerousness</a:t>
            </a:r>
            <a:endParaRPr lang="en-US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600200" marR="0" lvl="3" indent="-22860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828800" algn="l"/>
              </a:tabLst>
            </a:pPr>
            <a:r>
              <a:rPr lang="en-US" sz="6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Discipline </a:t>
            </a:r>
            <a:r>
              <a:rPr lang="en-US" sz="64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violated specific directive from parole board</a:t>
            </a:r>
            <a:r>
              <a:rPr lang="en-US" sz="6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6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only 2 months prior and was evidence of unsuitability because it showed </a:t>
            </a:r>
            <a:r>
              <a:rPr lang="en-US" sz="64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 would not comply w/ reasonable parole conditions</a:t>
            </a:r>
            <a:r>
              <a:rPr lang="en-US" sz="6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en-US" sz="6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6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at 1083-84</a:t>
            </a:r>
            <a:endParaRPr lang="en-US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600200" marR="0" lvl="3" indent="-22860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828800" algn="l"/>
              </a:tabLst>
            </a:pPr>
            <a:r>
              <a:rPr lang="en-US" sz="6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Not stale b/c occurred within a year of the hearing - at 1085.</a:t>
            </a:r>
            <a:endParaRPr lang="en-US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600200" marR="0" lvl="3" indent="-22860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828800" algn="l"/>
              </a:tabLst>
            </a:pPr>
            <a:r>
              <a:rPr lang="en-US" sz="6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 was not an isolated incident; instead, it was </a:t>
            </a:r>
            <a:r>
              <a:rPr lang="en-US" sz="64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part of an extensive history of institutional misconduct</a:t>
            </a:r>
            <a:r>
              <a:rPr lang="en-US" sz="6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en-US" sz="6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including 11 CDC 115's and 19 CDC 128–A's. - at 1085</a:t>
            </a:r>
            <a:endParaRPr lang="en-US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8E08EA-E1F2-4A76-8802-D8DD2BF91366}"/>
              </a:ext>
            </a:extLst>
          </p:cNvPr>
          <p:cNvSpPr txBox="1"/>
          <p:nvPr/>
        </p:nvSpPr>
        <p:spPr>
          <a:xfrm>
            <a:off x="4128655" y="6614441"/>
            <a:ext cx="393469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noProof="0" dirty="0"/>
              <a:t>Copyright © 2020 Charles Carbone, Attorney at Law- All Rights Reserved.</a:t>
            </a:r>
          </a:p>
        </p:txBody>
      </p:sp>
      <p:pic>
        <p:nvPicPr>
          <p:cNvPr id="4" name="Picture 3" descr="A picture containing scale, device&#10;&#10;Description automatically generated">
            <a:extLst>
              <a:ext uri="{FF2B5EF4-FFF2-40B4-BE49-F238E27FC236}">
                <a16:creationId xmlns:a16="http://schemas.microsoft.com/office/drawing/2014/main" id="{D387D1B0-AA52-4763-B719-1EB7C3B71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531741" y="278617"/>
            <a:ext cx="3291840" cy="21945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A7B6F4-9EB6-4A02-A178-673397EF043F}"/>
              </a:ext>
            </a:extLst>
          </p:cNvPr>
          <p:cNvSpPr txBox="1"/>
          <p:nvPr/>
        </p:nvSpPr>
        <p:spPr>
          <a:xfrm>
            <a:off x="8531741" y="7136617"/>
            <a:ext cx="32918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latentexistence.me.uk/judicial-review-pip-consultation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814746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09F0C-D073-4B27-9C5A-DDE1D9A36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courts have to say – cont.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5B76E-7C65-45AE-92A8-5957365311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54545" y="2336945"/>
            <a:ext cx="10695710" cy="3925310"/>
          </a:xfrm>
        </p:spPr>
        <p:txBody>
          <a:bodyPr>
            <a:normAutofit lnSpcReduction="10000"/>
          </a:bodyPr>
          <a:lstStyle/>
          <a:p>
            <a:pPr marL="257810" marR="0" algn="l">
              <a:spcBef>
                <a:spcPts val="0"/>
              </a:spcBef>
              <a:spcAft>
                <a:spcPts val="0"/>
              </a:spcAft>
            </a:pPr>
            <a:endParaRPr lang="en-US" sz="1600" u="sng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 algn="l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5. 	(+) </a:t>
            </a:r>
            <a:r>
              <a:rPr lang="en-US" sz="1600" b="1" i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re Palermo</a:t>
            </a:r>
            <a:r>
              <a:rPr lang="en-US" sz="16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171 Cal. App. 4th 1096 (Feb 11, 2009) (abrogated by Prather) </a:t>
            </a:r>
            <a:r>
              <a:rPr lang="en-US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(POSITIVE)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7810" marR="0" algn="l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marL="600710" marR="0" algn="l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REASONING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0" marR="0" lvl="2" indent="-22860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1371600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Disciplinary history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600200" marR="0" lvl="3" indent="-22860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828800" algn="l"/>
              </a:tabLs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His </a:t>
            </a:r>
            <a:r>
              <a:rPr lang="en-US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three disciplinary reports not evidence of dangerousness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because only 3 in 20 years, </a:t>
            </a: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all non-violent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- at 1110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7810" marR="0" algn="l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marL="943610" marR="0" algn="l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marL="342900" marR="0" lvl="0" indent="-342900" algn="l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6. 	</a:t>
            </a:r>
            <a:r>
              <a:rPr lang="en-US" sz="16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(+) </a:t>
            </a:r>
            <a:r>
              <a:rPr lang="en-US" sz="1600" b="1" i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re Aguilar</a:t>
            </a:r>
            <a:r>
              <a:rPr lang="en-US" sz="16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168 Cal. App. 1479 (Dec. 11, 2008) (POSITIVE)</a:t>
            </a:r>
            <a:endParaRPr lang="en-US" sz="16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00710" marR="0" algn="l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marL="1143000" marR="0" lvl="2" indent="-22860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1371600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Prison discipline was for "Disrespect without potential for Violence" and "Disobeying a Direct Order" - at 1484.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7810" marR="0" algn="l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marL="742950" marR="0" lvl="1" indent="-28575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REASONING: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0" marR="0" lvl="2" indent="-22860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1371600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Two non-violent prison rule violations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600200" marR="0" lvl="3" indent="-22860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828800" algn="l"/>
              </a:tabLs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Court does not say if 115 or 128A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600200" marR="0" lvl="3" indent="-22860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828800" algn="l"/>
              </a:tabLs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But </a:t>
            </a:r>
            <a:r>
              <a:rPr lang="en-US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both involved no violence</a:t>
            </a:r>
            <a:r>
              <a:rPr lang="en-US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 not sufficiently serious to deny parole – 1491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8E08EA-E1F2-4A76-8802-D8DD2BF91366}"/>
              </a:ext>
            </a:extLst>
          </p:cNvPr>
          <p:cNvSpPr txBox="1"/>
          <p:nvPr/>
        </p:nvSpPr>
        <p:spPr>
          <a:xfrm>
            <a:off x="4128655" y="6614441"/>
            <a:ext cx="393469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noProof="0" dirty="0"/>
              <a:t>Copyright © 2020 Charles Carbone, Attorney at Law- All Rights Reserved.</a:t>
            </a:r>
          </a:p>
        </p:txBody>
      </p:sp>
      <p:pic>
        <p:nvPicPr>
          <p:cNvPr id="4" name="Picture 3" descr="A picture containing scale, device&#10;&#10;Description automatically generated">
            <a:extLst>
              <a:ext uri="{FF2B5EF4-FFF2-40B4-BE49-F238E27FC236}">
                <a16:creationId xmlns:a16="http://schemas.microsoft.com/office/drawing/2014/main" id="{2D46CB77-3625-4E76-B747-88798F84F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558415" y="196417"/>
            <a:ext cx="3291840" cy="21945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3B6D2D-23AA-47B5-866F-8E8DE5FA2848}"/>
              </a:ext>
            </a:extLst>
          </p:cNvPr>
          <p:cNvSpPr txBox="1"/>
          <p:nvPr/>
        </p:nvSpPr>
        <p:spPr>
          <a:xfrm>
            <a:off x="8448614" y="7053490"/>
            <a:ext cx="32918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latentexistence.me.uk/judicial-review-pip-consultation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307507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B4382D2-5FE6-42D6-9991-DE6B112CE0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5680175"/>
              </p:ext>
            </p:extLst>
          </p:nvPr>
        </p:nvGraphicFramePr>
        <p:xfrm>
          <a:off x="2166224" y="1541787"/>
          <a:ext cx="8128000" cy="4758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FEB7BF8-BD81-4D22-9144-D1C0F46F718C}"/>
              </a:ext>
            </a:extLst>
          </p:cNvPr>
          <p:cNvSpPr txBox="1"/>
          <p:nvPr/>
        </p:nvSpPr>
        <p:spPr>
          <a:xfrm>
            <a:off x="3166224" y="6627168"/>
            <a:ext cx="609755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noProof="0" dirty="0"/>
              <a:t>Copyright © 2020 Charles Carbone, Attorney at Law- All Rights Reserved.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2EFD3F-5FA5-462E-98D6-EE144FBA76AC}"/>
              </a:ext>
            </a:extLst>
          </p:cNvPr>
          <p:cNvSpPr txBox="1"/>
          <p:nvPr/>
        </p:nvSpPr>
        <p:spPr>
          <a:xfrm>
            <a:off x="3875714" y="431856"/>
            <a:ext cx="32381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HOMEWORK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BECEA0-8333-47E7-80C5-9C0F51AB8F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783911" y="254631"/>
            <a:ext cx="3238150" cy="192024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17A0A9-D026-4FB1-A0B2-1980C2119338}"/>
              </a:ext>
            </a:extLst>
          </p:cNvPr>
          <p:cNvSpPr txBox="1"/>
          <p:nvPr/>
        </p:nvSpPr>
        <p:spPr>
          <a:xfrm>
            <a:off x="1674000" y="70080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9" tooltip="http://www.flickr.com/photos/22280677@N07/2272656387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0" tooltip="https://creativecommons.org/licenses/by-nd/3.0/"/>
              </a:rPr>
              <a:t>CC BY-ND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975349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934F2-031E-483D-974E-BE5E547B4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2992" y="5973223"/>
            <a:ext cx="1999086" cy="785528"/>
          </a:xfrm>
        </p:spPr>
        <p:txBody>
          <a:bodyPr anchor="ctr">
            <a:normAutofit fontScale="70000" lnSpcReduction="20000"/>
          </a:bodyPr>
          <a:lstStyle/>
          <a:p>
            <a:pPr algn="ctr">
              <a:spcAft>
                <a:spcPts val="600"/>
              </a:spcAft>
            </a:pPr>
            <a:r>
              <a:rPr lang="en-US" b="1" spc="100" dirty="0">
                <a:solidFill>
                  <a:srgbClr val="00B0F0"/>
                </a:solidFill>
              </a:rPr>
              <a:t>P.O. Box 2809</a:t>
            </a:r>
          </a:p>
          <a:p>
            <a:pPr algn="ctr">
              <a:spcAft>
                <a:spcPts val="600"/>
              </a:spcAft>
            </a:pPr>
            <a:r>
              <a:rPr lang="en-US" b="1" spc="100" noProof="0" dirty="0">
                <a:solidFill>
                  <a:srgbClr val="00B0F0"/>
                </a:solidFill>
              </a:rPr>
              <a:t>San Francisco, CA 94126</a:t>
            </a:r>
          </a:p>
          <a:p>
            <a:pPr algn="ctr">
              <a:spcAft>
                <a:spcPts val="600"/>
              </a:spcAft>
            </a:pPr>
            <a:r>
              <a:rPr lang="en-US" b="1" spc="100" noProof="0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www.prisonerattorney.com</a:t>
            </a:r>
            <a:endParaRPr lang="en-US" b="1" spc="100" noProof="0" dirty="0">
              <a:solidFill>
                <a:srgbClr val="00B0F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b="1" spc="100" noProof="0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www.charlescarbone.com</a:t>
            </a:r>
            <a:r>
              <a:rPr lang="en-US" b="1" spc="100" noProof="0" dirty="0">
                <a:solidFill>
                  <a:srgbClr val="00B0F0"/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endParaRPr lang="en-US" noProof="0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B6ADFEEC-48AC-437E-9CB7-CCDA42B9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132" y="735087"/>
            <a:ext cx="3060802" cy="1080938"/>
          </a:xfrm>
        </p:spPr>
        <p:txBody>
          <a:bodyPr anchor="ctr">
            <a:normAutofit/>
          </a:bodyPr>
          <a:lstStyle/>
          <a:p>
            <a:r>
              <a:rPr lang="en-US" sz="2800" dirty="0"/>
              <a:t>Charles Carbone, Attorney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7D5618B-4FEA-4409-894B-746C7EE2BE3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62988" y="746125"/>
            <a:ext cx="3452812" cy="1058862"/>
          </a:xfrm>
        </p:spPr>
        <p:txBody>
          <a:bodyPr/>
          <a:lstStyle/>
          <a:p>
            <a:r>
              <a:rPr lang="en-US" dirty="0"/>
              <a:t>Steve Castillo, Paralegal</a:t>
            </a:r>
          </a:p>
        </p:txBody>
      </p:sp>
      <p:pic>
        <p:nvPicPr>
          <p:cNvPr id="6" name="Content Placeholder 5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037B8BE6-2416-4854-AAE8-FD17875D434A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 rotWithShape="1">
          <a:blip r:embed="rId5"/>
          <a:srcRect r="4" b="14174"/>
          <a:stretch/>
        </p:blipFill>
        <p:spPr>
          <a:xfrm>
            <a:off x="1685407" y="2130150"/>
            <a:ext cx="3060802" cy="3713162"/>
          </a:xfr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5" name="Picture 1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1CB64FB2-46EB-4F99-951A-21D7C67A81F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1" b="13260"/>
          <a:stretch/>
        </p:blipFill>
        <p:spPr>
          <a:xfrm>
            <a:off x="8806239" y="2187823"/>
            <a:ext cx="3060802" cy="3713162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FD16D29-7C57-4C2A-A9BC-C8A80E47FF81}"/>
              </a:ext>
            </a:extLst>
          </p:cNvPr>
          <p:cNvSpPr txBox="1"/>
          <p:nvPr/>
        </p:nvSpPr>
        <p:spPr>
          <a:xfrm>
            <a:off x="9399424" y="6050086"/>
            <a:ext cx="2081213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spc="100" dirty="0">
                <a:solidFill>
                  <a:srgbClr val="00B0F0"/>
                </a:solidFill>
              </a:rPr>
              <a:t>P.O. Box 39755</a:t>
            </a:r>
          </a:p>
          <a:p>
            <a:pPr algn="ctr"/>
            <a:r>
              <a:rPr lang="en-US" sz="700" spc="100" dirty="0">
                <a:solidFill>
                  <a:srgbClr val="00B0F0"/>
                </a:solidFill>
              </a:rPr>
              <a:t>Downey</a:t>
            </a:r>
            <a:r>
              <a:rPr lang="en-US" sz="700" spc="100" noProof="0" dirty="0">
                <a:solidFill>
                  <a:srgbClr val="00B0F0"/>
                </a:solidFill>
              </a:rPr>
              <a:t>, CA 90239</a:t>
            </a:r>
          </a:p>
          <a:p>
            <a:pPr algn="ctr"/>
            <a:r>
              <a:rPr lang="en-US" sz="700" spc="100" noProof="0" dirty="0">
                <a:solidFill>
                  <a:srgbClr val="00B0F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</a:t>
            </a:r>
            <a:r>
              <a:rPr lang="en-US" sz="700" spc="100" dirty="0">
                <a:solidFill>
                  <a:srgbClr val="00B0F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stevecastilloconsulting</a:t>
            </a:r>
            <a:r>
              <a:rPr lang="en-US" sz="700" spc="100" noProof="0" dirty="0">
                <a:solidFill>
                  <a:srgbClr val="00B0F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endParaRPr lang="en-US" sz="700" spc="100" noProof="0" dirty="0">
              <a:solidFill>
                <a:srgbClr val="00B0F0"/>
              </a:solidFill>
            </a:endParaRPr>
          </a:p>
          <a:p>
            <a:pPr>
              <a:spcAft>
                <a:spcPts val="600"/>
              </a:spcAft>
            </a:pPr>
            <a:endParaRPr lang="en-US" sz="700" spc="100" noProof="0" dirty="0"/>
          </a:p>
          <a:p>
            <a:pPr>
              <a:spcAft>
                <a:spcPts val="600"/>
              </a:spcAft>
            </a:pPr>
            <a:endParaRPr lang="en-US" noProof="0" dirty="0"/>
          </a:p>
        </p:txBody>
      </p:sp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3C5F380E-34BB-4B3A-B444-BE8BD69BC4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900246" y="2705100"/>
            <a:ext cx="2108043" cy="23774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68C41B-745E-47C9-81E1-5397ABF8B591}"/>
              </a:ext>
            </a:extLst>
          </p:cNvPr>
          <p:cNvSpPr txBox="1"/>
          <p:nvPr/>
        </p:nvSpPr>
        <p:spPr>
          <a:xfrm>
            <a:off x="4540299" y="6604084"/>
            <a:ext cx="457749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noProof="0" dirty="0"/>
              <a:t>Copyright © 2020 Charles Carbone, Attorney at Law-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94907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7E30B-392D-4691-8125-129E25AAA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pic>
        <p:nvPicPr>
          <p:cNvPr id="5" name="Graphic 4" descr="Purpose icon">
            <a:extLst>
              <a:ext uri="{FF2B5EF4-FFF2-40B4-BE49-F238E27FC236}">
                <a16:creationId xmlns:a16="http://schemas.microsoft.com/office/drawing/2014/main" id="{28F7ACE2-5D39-488F-AF39-9DEDFF0FF2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03486" y="2947289"/>
            <a:ext cx="936000" cy="936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2A41D-6B6E-4DD0-A7BD-E8CA00126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8218" y="6653058"/>
            <a:ext cx="4955564" cy="386011"/>
          </a:xfrm>
        </p:spPr>
        <p:txBody>
          <a:bodyPr>
            <a:normAutofit/>
          </a:bodyPr>
          <a:lstStyle/>
          <a:p>
            <a:pPr algn="ctr"/>
            <a:r>
              <a:rPr lang="en-US" sz="900" noProof="0" dirty="0"/>
              <a:t>Copyright © 2020 Charles Carbone, Attorney at Law- All Rights Reserved.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C15175-0CF4-4388-8369-4D70B36A6131}"/>
              </a:ext>
            </a:extLst>
          </p:cNvPr>
          <p:cNvSpPr txBox="1"/>
          <p:nvPr/>
        </p:nvSpPr>
        <p:spPr>
          <a:xfrm>
            <a:off x="0" y="4983480"/>
            <a:ext cx="12192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/>
              <a:t>To empower families with information on rehabilitation and parole </a:t>
            </a:r>
          </a:p>
        </p:txBody>
      </p:sp>
    </p:spTree>
    <p:extLst>
      <p:ext uri="{BB962C8B-B14F-4D97-AF65-F5344CB8AC3E}">
        <p14:creationId xmlns:p14="http://schemas.microsoft.com/office/powerpoint/2010/main" val="2745843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FC48B-CB88-4441-99AE-2AA0B5A41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012" y="1021083"/>
            <a:ext cx="9613861" cy="1080938"/>
          </a:xfrm>
        </p:spPr>
        <p:txBody>
          <a:bodyPr/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misunderstood fact in parole consideration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B34397-8DD1-45AD-B2C1-261BFBCBADE4}"/>
              </a:ext>
            </a:extLst>
          </p:cNvPr>
          <p:cNvSpPr txBox="1"/>
          <p:nvPr/>
        </p:nvSpPr>
        <p:spPr>
          <a:xfrm>
            <a:off x="0" y="2493818"/>
            <a:ext cx="12191999" cy="295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 misconceptions:     	5-year rule</a:t>
            </a:r>
          </a:p>
          <a:p>
            <a:pPr marL="137160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Absolute bar to parole</a:t>
            </a:r>
          </a:p>
          <a:p>
            <a:pPr marL="137160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“Rush to your denial” (i.e. go in and get it over with)</a:t>
            </a:r>
          </a:p>
          <a:p>
            <a:pPr marL="137160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All rules violations can be explained away</a:t>
            </a:r>
          </a:p>
          <a:p>
            <a:pPr marL="137160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Must include a nexus (“there was no drinking alcohol in my crime”)</a:t>
            </a:r>
          </a:p>
          <a:p>
            <a:pPr marL="137160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They “already” relied on it once before.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294636-0F5E-44FA-8640-25C0CF40414F}"/>
              </a:ext>
            </a:extLst>
          </p:cNvPr>
          <p:cNvSpPr txBox="1"/>
          <p:nvPr/>
        </p:nvSpPr>
        <p:spPr>
          <a:xfrm>
            <a:off x="3943926" y="6627168"/>
            <a:ext cx="430414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noProof="0" dirty="0"/>
              <a:t>Copyright © 2020 Charles Carbone, Attorney at Law-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40408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4B4D1-286B-40D9-A637-277E663C6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Statute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332C9-C4FF-4A28-B7A6-D4C95F5AEF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CCR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§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2281(b)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EA8E7-A204-492A-8F29-936F1688406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49413" y="3429000"/>
            <a:ext cx="3049702" cy="291351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Circumstances tending to show SUITABIITY: </a:t>
            </a: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“past criminal history including involvement in </a:t>
            </a: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criminal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misconduct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which is </a:t>
            </a: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reliably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documented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4A09D8-BE4E-4DF2-B892-A98F0B4CEF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CCR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§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2281(c)(6)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61F6DC-747F-43E0-BFE3-1A1450714E62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880815" y="3373341"/>
            <a:ext cx="3063240" cy="2913513"/>
          </a:xfrm>
        </p:spPr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Circumstances tending to show UNSUITABILITY: “Institutional Behavior. The prisoner has engaged in </a:t>
            </a: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serious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misconduct in prison or jail.”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80ACF5-A23F-4BB6-9208-C72AD6376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CCR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§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2281(d)(9) 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CE22F1-D379-470B-8E9C-EA3077B9CF49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224156" y="3373340"/>
            <a:ext cx="3070025" cy="2913513"/>
          </a:xfrm>
        </p:spPr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15 CCR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2281(d)(9)  “Institutional activities indicate an enhanced </a:t>
            </a: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ability to function within the law upon release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41A819-1F52-4C8F-8524-C6DA962C5626}"/>
              </a:ext>
            </a:extLst>
          </p:cNvPr>
          <p:cNvSpPr txBox="1"/>
          <p:nvPr/>
        </p:nvSpPr>
        <p:spPr>
          <a:xfrm>
            <a:off x="2870628" y="6627168"/>
            <a:ext cx="609460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noProof="0" dirty="0"/>
              <a:t>Copyright © 2020 Charles Carbone, Attorney at Law- All Rights Reserved.</a:t>
            </a:r>
          </a:p>
        </p:txBody>
      </p:sp>
      <p:pic>
        <p:nvPicPr>
          <p:cNvPr id="9" name="Picture 8" descr="A picture containing table, sitting, plate, brown&#10;&#10;Description automatically generated">
            <a:extLst>
              <a:ext uri="{FF2B5EF4-FFF2-40B4-BE49-F238E27FC236}">
                <a16:creationId xmlns:a16="http://schemas.microsoft.com/office/drawing/2014/main" id="{A4971083-7853-4875-89BF-BDC4E3BF5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851889" y="182077"/>
            <a:ext cx="6045947" cy="21547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0067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Learning icon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946" y="613889"/>
            <a:ext cx="1440000" cy="14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The “Bad” News: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0493" y="2336873"/>
            <a:ext cx="4698358" cy="3599316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The “Bad” News: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or two rule violations can OVERSHADOW an abundance of self-help and rehabilitative gains.  It’s the canary in the coalmine that underlying criminal thinking is unresolved and lingering.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Commissioners (Grounds, Anderson, Barton, Dobbs are harder than others such as Long, Cassady, Taira).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300ED3-863A-4FAD-B366-D475D2F4A897}"/>
              </a:ext>
            </a:extLst>
          </p:cNvPr>
          <p:cNvSpPr txBox="1"/>
          <p:nvPr/>
        </p:nvSpPr>
        <p:spPr>
          <a:xfrm>
            <a:off x="5632417" y="2336873"/>
            <a:ext cx="6119090" cy="1070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The “Good” News: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Rules violations are not an absolute impediment to parole.  	Context – “data points” matter.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0E3AC1-8C45-4336-AD82-9D86D1521040}"/>
              </a:ext>
            </a:extLst>
          </p:cNvPr>
          <p:cNvSpPr txBox="1"/>
          <p:nvPr/>
        </p:nvSpPr>
        <p:spPr>
          <a:xfrm>
            <a:off x="2736542" y="6627168"/>
            <a:ext cx="611557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noProof="0" dirty="0"/>
              <a:t>Copyright © 2020 Charles Carbone, Attorney at Law- All Rights Reserved.</a:t>
            </a:r>
          </a:p>
        </p:txBody>
      </p:sp>
      <p:pic>
        <p:nvPicPr>
          <p:cNvPr id="4" name="Picture 3" descr="A picture containing scale, device&#10;&#10;Description automatically generated">
            <a:extLst>
              <a:ext uri="{FF2B5EF4-FFF2-40B4-BE49-F238E27FC236}">
                <a16:creationId xmlns:a16="http://schemas.microsoft.com/office/drawing/2014/main" id="{E4C75637-E9AC-42B8-B0AE-7BB6F38E80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568687" y="260145"/>
            <a:ext cx="3291840" cy="21945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EFC90A-B081-476F-8DC6-DE933354B5C4}"/>
              </a:ext>
            </a:extLst>
          </p:cNvPr>
          <p:cNvSpPr txBox="1"/>
          <p:nvPr/>
        </p:nvSpPr>
        <p:spPr>
          <a:xfrm>
            <a:off x="8568687" y="7118145"/>
            <a:ext cx="32918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7" tooltip="https://www.latentexistence.me.uk/judicial-review-pip-consultation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8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205207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05F84D-2F45-4C5F-A169-98B4A4520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53228"/>
            <a:ext cx="10519794" cy="1080938"/>
          </a:xfrm>
        </p:spPr>
        <p:txBody>
          <a:bodyPr>
            <a:normAutofit/>
          </a:bodyPr>
          <a:lstStyle/>
          <a:p>
            <a:r>
              <a:rPr lang="en-US" sz="3500" dirty="0"/>
              <a:t>What matters? What are the critical data points?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8069B435-C236-4429-A666-064436A87A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693205"/>
              </p:ext>
            </p:extLst>
          </p:nvPr>
        </p:nvGraphicFramePr>
        <p:xfrm>
          <a:off x="159391" y="2045127"/>
          <a:ext cx="9957732" cy="481584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4978866">
                  <a:extLst>
                    <a:ext uri="{9D8B030D-6E8A-4147-A177-3AD203B41FA5}">
                      <a16:colId xmlns:a16="http://schemas.microsoft.com/office/drawing/2014/main" val="1071297752"/>
                    </a:ext>
                  </a:extLst>
                </a:gridCol>
                <a:gridCol w="4978866">
                  <a:extLst>
                    <a:ext uri="{9D8B030D-6E8A-4147-A177-3AD203B41FA5}">
                      <a16:colId xmlns:a16="http://schemas.microsoft.com/office/drawing/2014/main" val="1561153150"/>
                    </a:ext>
                  </a:extLst>
                </a:gridCol>
              </a:tblGrid>
              <a:tr h="331400">
                <a:tc>
                  <a:txBody>
                    <a:bodyPr/>
                    <a:lstStyle/>
                    <a:p>
                      <a:r>
                        <a:rPr lang="en-US" dirty="0"/>
                        <a:t>The violation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953954"/>
                  </a:ext>
                </a:extLst>
              </a:tr>
              <a:tr h="4970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it violence or threat of violence against staff?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Substance abuse.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987918"/>
                  </a:ext>
                </a:extLst>
              </a:tr>
              <a:tr h="4970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Violent “fighting” or mutual combat done inmate to inmate.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Involve high degree of lying, deceit, manipulation.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042952"/>
                  </a:ext>
                </a:extLst>
              </a:tr>
              <a:tr h="4970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Nexus to gang activity or STG.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Impulsive/reactive v. deliberate.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30521"/>
                  </a:ext>
                </a:extLst>
              </a:tr>
              <a:tr h="6627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much criminal planning/deliberation is involved (drug trafficking, phone smuggling etc.)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time or repeat.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463381"/>
                  </a:ext>
                </a:extLst>
              </a:tr>
              <a:tr h="6627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Over-familiarity with staff.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Recent in time (immediately before or even after a parole appearance).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105967"/>
                  </a:ext>
                </a:extLst>
              </a:tr>
              <a:tr h="4970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Involving family members, leadership role, implicating others.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Was the officer being petty?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969229"/>
                  </a:ext>
                </a:extLst>
              </a:tr>
              <a:tr h="4142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Nexus to the life crime.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42277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E64FAD8-BA17-46BB-8B96-851922EE8AA3}"/>
              </a:ext>
            </a:extLst>
          </p:cNvPr>
          <p:cNvSpPr txBox="1"/>
          <p:nvPr/>
        </p:nvSpPr>
        <p:spPr>
          <a:xfrm>
            <a:off x="2128707" y="6621232"/>
            <a:ext cx="626238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noProof="0" dirty="0"/>
              <a:t>Copyright © 2020 Charles Carbone, Attorney at Law-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62263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DC93C6-BA06-43FC-B044-CA5EC68AD3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850" y="2413720"/>
            <a:ext cx="4433401" cy="823913"/>
          </a:xfrm>
        </p:spPr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YES, five years is customary.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87118B-C839-4798-B9AA-D51259DA9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Five-Year Rule is only one data point.</a:t>
            </a:r>
            <a:br>
              <a:rPr lang="en-US" dirty="0"/>
            </a:br>
            <a:r>
              <a:rPr lang="en-US" dirty="0"/>
              <a:t>The YES and NO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7F641E-42B8-4C80-A2D1-1901A6C83E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3850" y="3620367"/>
            <a:ext cx="4433401" cy="823913"/>
          </a:xfrm>
        </p:spPr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YES, for violence or drugs (sometimes 3, if sobriety is profound)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26E5DD-9FD3-417D-8DAD-1CD30E9735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850" y="5212545"/>
            <a:ext cx="4433401" cy="823913"/>
          </a:xfrm>
        </p:spPr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Yes, when part of lengthy past 115 history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C5203F-F579-4413-9EF1-4657563AD4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21624" y="2743338"/>
            <a:ext cx="4433401" cy="495016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NO, it’s not required, especially if RVR is an outlier.</a:t>
            </a:r>
          </a:p>
          <a:p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CEBD104-9C2D-45DA-B0EC-599C74C64272}"/>
              </a:ext>
            </a:extLst>
          </p:cNvPr>
          <p:cNvSpPr txBox="1">
            <a:spLocks/>
          </p:cNvSpPr>
          <p:nvPr/>
        </p:nvSpPr>
        <p:spPr>
          <a:xfrm>
            <a:off x="6621624" y="3619647"/>
            <a:ext cx="4433401" cy="82391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NO, it’s not written in law or codified.</a:t>
            </a:r>
          </a:p>
          <a:p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E51B173-EF32-4FFE-88FB-3197ED608E75}"/>
              </a:ext>
            </a:extLst>
          </p:cNvPr>
          <p:cNvSpPr txBox="1">
            <a:spLocks/>
          </p:cNvSpPr>
          <p:nvPr/>
        </p:nvSpPr>
        <p:spPr>
          <a:xfrm>
            <a:off x="6704751" y="5212545"/>
            <a:ext cx="4433401" cy="82391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NO, when inmate was immediately accepting of 115 and can present at 80 percent better than        most.</a:t>
            </a:r>
          </a:p>
          <a:p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5E95611-F363-4ED6-B5CA-17EC97E21E5F}"/>
              </a:ext>
            </a:extLst>
          </p:cNvPr>
          <p:cNvSpPr txBox="1">
            <a:spLocks/>
          </p:cNvSpPr>
          <p:nvPr/>
        </p:nvSpPr>
        <p:spPr>
          <a:xfrm>
            <a:off x="7462404" y="3867154"/>
            <a:ext cx="4433401" cy="82391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66BB5-1AA8-433D-96C0-62903A86B238}"/>
              </a:ext>
            </a:extLst>
          </p:cNvPr>
          <p:cNvSpPr txBox="1"/>
          <p:nvPr/>
        </p:nvSpPr>
        <p:spPr>
          <a:xfrm>
            <a:off x="3011055" y="6627168"/>
            <a:ext cx="616989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noProof="0" dirty="0"/>
              <a:t>Copyright © 2020 Charles Carbone, Attorney at Law-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35206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4FCEC-EA2D-4987-9411-E9EE162C393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procedural and dynamic issues matter?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79ABB-8896-4413-AA3A-93BBCB2274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82546" y="2928072"/>
            <a:ext cx="8396362" cy="3100387"/>
          </a:xfrm>
        </p:spPr>
        <p:txBody>
          <a:bodyPr>
            <a:normAutofit fontScale="85000" lnSpcReduction="20000"/>
          </a:bodyPr>
          <a:lstStyle/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Pled guilty or not. Admit guilt at the 115 hearing or contesting and playing “legal eagle.”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Language used when s/she is caught -- “F*ck this sh*t” “My family is gonna call down here.”  “You don’t know jack sh*t.”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Impulsive act v. premeditated acts.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Insight – connect the dots to habitual criminal thinking.  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Acknowledge disrespect to your victims.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Possible available amends.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Past stipulations (stips) or waivers sought to give self “breathing room,” also indicating acceptance of responsibility.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Self-reported, undocumented rules violations help.</a:t>
            </a:r>
          </a:p>
          <a:p>
            <a:pPr algn="l"/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BD7FF8-ECB3-4F47-9EBB-E05B9583F8EE}"/>
              </a:ext>
            </a:extLst>
          </p:cNvPr>
          <p:cNvSpPr txBox="1"/>
          <p:nvPr/>
        </p:nvSpPr>
        <p:spPr>
          <a:xfrm>
            <a:off x="3048000" y="6627168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noProof="0" dirty="0"/>
              <a:t>Copyright © 2020 Charles Carbone, Attorney at Law-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17228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DED8E-3F97-4B92-A38A-073C16F48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 anchor="ctr">
            <a:normAutofit/>
          </a:bodyPr>
          <a:lstStyle/>
          <a:p>
            <a:r>
              <a:rPr lang="en-US" dirty="0"/>
              <a:t>Postponements, Waivers, and Stipulations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79622E7-9423-4AE0-B301-55EFA7778E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1891" y="2062553"/>
            <a:ext cx="2752436" cy="576262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General Rules: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FF5EEC-714D-42E4-A45A-62C02D75FF33}"/>
              </a:ext>
            </a:extLst>
          </p:cNvPr>
          <p:cNvSpPr txBox="1"/>
          <p:nvPr/>
        </p:nvSpPr>
        <p:spPr>
          <a:xfrm>
            <a:off x="4198182" y="2185231"/>
            <a:ext cx="6096000" cy="4832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One-year waivers can give room to evaluate and strategize.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Waive or stip to less than anticipated denial period.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Waiver or stip also ensures less time spent at future hearing focused on the bad.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Waiver or stip – is appreciated by the Board, can be seen as sober thinking and acceptance of responsibility.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Stip is not saying you are unsuitable, but saying the record is insufficient right now.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commit legal suicide by “owning up to the rules violation” by going to soon.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Sometimes the “explaining” is worse than silence.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Astute lawyers make their money here doing the strategic math.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900" noProof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noProof="0" dirty="0"/>
              <a:t>Copyright © 2020 Charles Carbone, Attorney at Law- All Rights Reserved.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1881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Custom 1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7421116_Reflection on learning_AAS_v5" id="{59B7BDFB-57AB-4529-979B-198FE99CC53E}" vid="{8B6E8B8A-CD93-411A-90DE-1F9807F38B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2AB9FA-5EE8-4111-B873-E09ACA2BC3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F1D2AC-2735-457E-B639-07E13F9A629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B18699A2-1304-4DB0-887E-96D5B04746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Reflection on learning (2)</Template>
  <TotalTime>262</TotalTime>
  <Words>1871</Words>
  <Application>Microsoft Office PowerPoint</Application>
  <PresentationFormat>Widescreen</PresentationFormat>
  <Paragraphs>183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Courier New</vt:lpstr>
      <vt:lpstr>Segoe UI</vt:lpstr>
      <vt:lpstr>Symbol</vt:lpstr>
      <vt:lpstr>Trebuchet MS</vt:lpstr>
      <vt:lpstr>Wingdings</vt:lpstr>
      <vt:lpstr>Berlin</vt:lpstr>
      <vt:lpstr>Making Sense of Rules Violations for Life Inmates Before the CA Parole Board</vt:lpstr>
      <vt:lpstr>Purpose</vt:lpstr>
      <vt:lpstr>Most misunderstood fact in parole consideration </vt:lpstr>
      <vt:lpstr>By Statute</vt:lpstr>
      <vt:lpstr> The “Bad” News:</vt:lpstr>
      <vt:lpstr>What matters? What are the critical data points?</vt:lpstr>
      <vt:lpstr>The Five-Year Rule is only one data point. The YES and NO</vt:lpstr>
      <vt:lpstr>Which procedural and dynamic issues matter? </vt:lpstr>
      <vt:lpstr>Postponements, Waivers, and Stipulations</vt:lpstr>
      <vt:lpstr>Cell Phones</vt:lpstr>
      <vt:lpstr>128’s – CAN be relied on.</vt:lpstr>
      <vt:lpstr>What the courts have to say</vt:lpstr>
      <vt:lpstr>What the courts have to say – cont.</vt:lpstr>
      <vt:lpstr>What the courts have to say – cont.</vt:lpstr>
      <vt:lpstr>PowerPoint Presentation</vt:lpstr>
      <vt:lpstr>Charles Carbone, Attorney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Reflection on Learning</dc:title>
  <dc:creator>Steve Castillo</dc:creator>
  <cp:lastModifiedBy>charles carbone</cp:lastModifiedBy>
  <cp:revision>57</cp:revision>
  <dcterms:created xsi:type="dcterms:W3CDTF">2020-10-31T02:06:02Z</dcterms:created>
  <dcterms:modified xsi:type="dcterms:W3CDTF">2020-11-03T02:50:04Z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