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70" r:id="rId5"/>
    <p:sldId id="257" r:id="rId6"/>
    <p:sldId id="266" r:id="rId7"/>
    <p:sldId id="271" r:id="rId8"/>
    <p:sldId id="272" r:id="rId9"/>
    <p:sldId id="274" r:id="rId10"/>
    <p:sldId id="291" r:id="rId11"/>
    <p:sldId id="289" r:id="rId12"/>
    <p:sldId id="290" r:id="rId13"/>
    <p:sldId id="275" r:id="rId14"/>
    <p:sldId id="276" r:id="rId15"/>
    <p:sldId id="277" r:id="rId16"/>
    <p:sldId id="278" r:id="rId17"/>
    <p:sldId id="279" r:id="rId18"/>
    <p:sldId id="280" r:id="rId19"/>
    <p:sldId id="288" r:id="rId20"/>
    <p:sldId id="285" r:id="rId21"/>
    <p:sldId id="286" r:id="rId22"/>
    <p:sldId id="287" r:id="rId23"/>
    <p:sldId id="281" r:id="rId24"/>
    <p:sldId id="282" r:id="rId25"/>
    <p:sldId id="264"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5" autoAdjust="0"/>
    <p:restoredTop sz="91678" autoAdjust="0"/>
  </p:normalViewPr>
  <p:slideViewPr>
    <p:cSldViewPr snapToGrid="0">
      <p:cViewPr varScale="1">
        <p:scale>
          <a:sx n="114" d="100"/>
          <a:sy n="114" d="100"/>
        </p:scale>
        <p:origin x="408" y="12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10/23/2020</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10/23/2020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314473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dirty="0"/>
          </a:p>
        </p:txBody>
      </p:sp>
    </p:spTree>
    <p:extLst>
      <p:ext uri="{BB962C8B-B14F-4D97-AF65-F5344CB8AC3E}">
        <p14:creationId xmlns:p14="http://schemas.microsoft.com/office/powerpoint/2010/main" val="38267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22</a:t>
            </a:fld>
            <a:endParaRPr lang="en-US" dirty="0"/>
          </a:p>
        </p:txBody>
      </p:sp>
    </p:spTree>
    <p:extLst>
      <p:ext uri="{BB962C8B-B14F-4D97-AF65-F5344CB8AC3E}">
        <p14:creationId xmlns:p14="http://schemas.microsoft.com/office/powerpoint/2010/main" val="62957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10/23/2020</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dirty="0"/>
              <a:t>Click icon to add SmartArt graphic</a:t>
            </a:r>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10/23/2020</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10/23/2020</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10/23/2020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10/23/2020</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www.ogmm.org/become-pen-pal-for-a-prison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www.ogmm.org/become-pen-pal-for-a-prison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www.ogmm.org/become-pen-pal-for-a-prison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www.ogmm.org/become-pen-pal-for-a-prison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www.greeneconomycoalition.org/news-analysis/the-5-principles-of-green-econom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www.greeneconomycoalition.org/news-analysis/the-5-principles-of-green-econom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almosttuesday.wordpress.com/2007/03/09/impact-of-domestic-violence-on-childr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www.flickr.com/photos/7552532@N07/5694981557/"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hyperlink" Target="https://pixabay.com/en/to-write-pen-notes-page-words-224591/" TargetMode="External"/><Relationship Id="rId3" Type="http://schemas.openxmlformats.org/officeDocument/2006/relationships/image" Target="../media/image8.jpeg"/><Relationship Id="rId7" Type="http://schemas.openxmlformats.org/officeDocument/2006/relationships/hyperlink" Target="http://www.publicdomainpictures.net/view-image.php?image=19972&amp;" TargetMode="External"/><Relationship Id="rId12"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hyperlink" Target="https://chillopedia.com/interesting/harry-potter-moments-only-book-readers-would-know/attachment/harry-and-dudley-make-amends/" TargetMode="External"/><Relationship Id="rId5" Type="http://schemas.openxmlformats.org/officeDocument/2006/relationships/image" Target="../media/image21.svg"/><Relationship Id="rId10" Type="http://schemas.openxmlformats.org/officeDocument/2006/relationships/image" Target="../media/image24.jpg"/><Relationship Id="rId4" Type="http://schemas.openxmlformats.org/officeDocument/2006/relationships/image" Target="../media/image20.png"/><Relationship Id="rId9" Type="http://schemas.openxmlformats.org/officeDocument/2006/relationships/hyperlink" Target="https://www.flickr.com/photos/cityprojectca/14537558293"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prisonerattorney.com/" TargetMode="External"/><Relationship Id="rId7" Type="http://schemas.openxmlformats.org/officeDocument/2006/relationships/hyperlink" Target="http://www.stevecastilloconsulting.com/" TargetMode="External"/><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hyperlink" Target="http://www.charlescarbone.com/" TargetMode="External"/><Relationship Id="rId9" Type="http://schemas.openxmlformats.org/officeDocument/2006/relationships/hyperlink" Target="https://pixabay.com/en/scales-of-justice-judge-justice-45020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993" y="2961000"/>
            <a:ext cx="936000" cy="936000"/>
          </a:xfrm>
          <a:prstGeom prst="rect">
            <a:avLst/>
          </a:prstGeom>
        </p:spPr>
      </p:pic>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dirty="0"/>
              <a:t>How to Write a Letter of Remorse and Victim Impact Statement</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889985"/>
            <a:ext cx="8493957" cy="978880"/>
          </a:xfrm>
        </p:spPr>
        <p:txBody>
          <a:bodyPr>
            <a:normAutofit lnSpcReduction="10000"/>
          </a:bodyPr>
          <a:lstStyle/>
          <a:p>
            <a:r>
              <a:rPr lang="en-US" sz="2800" b="1" dirty="0">
                <a:solidFill>
                  <a:schemeClr val="bg1"/>
                </a:solidFill>
              </a:rPr>
              <a:t>Charles Carbone, Esq.</a:t>
            </a:r>
          </a:p>
          <a:p>
            <a:r>
              <a:rPr lang="en-US" sz="2800" b="1" dirty="0">
                <a:solidFill>
                  <a:schemeClr val="bg1"/>
                </a:solidFill>
              </a:rPr>
              <a:t>Steve Castillo, Paralegal</a:t>
            </a:r>
          </a:p>
          <a:p>
            <a:endParaRPr lang="en-US" sz="900" dirty="0"/>
          </a:p>
        </p:txBody>
      </p:sp>
      <p:sp>
        <p:nvSpPr>
          <p:cNvPr id="5" name="Footer Placeholder 4">
            <a:extLst>
              <a:ext uri="{FF2B5EF4-FFF2-40B4-BE49-F238E27FC236}">
                <a16:creationId xmlns:a16="http://schemas.microsoft.com/office/drawing/2014/main" id="{042FB92C-C2EE-46F8-A64E-919A7D571EA0}"/>
              </a:ext>
            </a:extLst>
          </p:cNvPr>
          <p:cNvSpPr>
            <a:spLocks noGrp="1"/>
          </p:cNvSpPr>
          <p:nvPr>
            <p:ph type="ftr" sz="quarter" idx="11"/>
          </p:nvPr>
        </p:nvSpPr>
        <p:spPr>
          <a:xfrm>
            <a:off x="1060803" y="6492875"/>
            <a:ext cx="10029442" cy="365125"/>
          </a:xfrm>
        </p:spPr>
        <p:txBody>
          <a:bodyPr/>
          <a:lstStyle/>
          <a:p>
            <a:pPr algn="ctr"/>
            <a:r>
              <a:rPr lang="en-US" noProof="0" dirty="0"/>
              <a:t>Copyright © 2020 Charles Carbone, Attorney at Law- All Rights Reserved.</a:t>
            </a:r>
          </a:p>
        </p:txBody>
      </p:sp>
    </p:spTree>
    <p:extLst>
      <p:ext uri="{BB962C8B-B14F-4D97-AF65-F5344CB8AC3E}">
        <p14:creationId xmlns:p14="http://schemas.microsoft.com/office/powerpoint/2010/main" val="376459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Key Components of a “Letter”</a:t>
            </a:r>
          </a:p>
        </p:txBody>
      </p:sp>
      <p:sp>
        <p:nvSpPr>
          <p:cNvPr id="3" name="TextBox 2">
            <a:extLst>
              <a:ext uri="{FF2B5EF4-FFF2-40B4-BE49-F238E27FC236}">
                <a16:creationId xmlns:a16="http://schemas.microsoft.com/office/drawing/2014/main" id="{79BE842D-EA46-4E1E-B50F-83E7735E42FF}"/>
              </a:ext>
            </a:extLst>
          </p:cNvPr>
          <p:cNvSpPr txBox="1"/>
          <p:nvPr/>
        </p:nvSpPr>
        <p:spPr>
          <a:xfrm>
            <a:off x="486617" y="2162235"/>
            <a:ext cx="7667538" cy="4154984"/>
          </a:xfrm>
          <a:prstGeom prst="rect">
            <a:avLst/>
          </a:prstGeom>
          <a:noFill/>
        </p:spPr>
        <p:txBody>
          <a:bodyPr wrap="square" rtlCol="0">
            <a:spAutoFit/>
          </a:bodyPr>
          <a:lstStyle/>
          <a:p>
            <a:pPr marL="342900" indent="-342900">
              <a:buAutoNum type="arabicPeriod"/>
            </a:pPr>
            <a:r>
              <a:rPr lang="en-US" sz="2400" dirty="0">
                <a:solidFill>
                  <a:schemeClr val="bg1"/>
                </a:solidFill>
              </a:rPr>
              <a:t>Reason you are writing. And why now</a:t>
            </a:r>
          </a:p>
          <a:p>
            <a:r>
              <a:rPr lang="en-US" sz="2400" dirty="0">
                <a:solidFill>
                  <a:schemeClr val="bg1"/>
                </a:solidFill>
              </a:rPr>
              <a:t>(if late, why now, why did you wait, was there a precipitating event?</a:t>
            </a:r>
          </a:p>
          <a:p>
            <a:endParaRPr lang="en-US" sz="2400" dirty="0">
              <a:solidFill>
                <a:schemeClr val="bg1"/>
              </a:solidFill>
            </a:endParaRPr>
          </a:p>
          <a:p>
            <a:r>
              <a:rPr lang="en-US" sz="2400" dirty="0">
                <a:solidFill>
                  <a:schemeClr val="bg1"/>
                </a:solidFill>
              </a:rPr>
              <a:t>2. State your apology</a:t>
            </a:r>
          </a:p>
          <a:p>
            <a:endParaRPr lang="en-US" sz="2400" dirty="0">
              <a:solidFill>
                <a:schemeClr val="bg1"/>
              </a:solidFill>
            </a:endParaRPr>
          </a:p>
          <a:p>
            <a:pPr marL="285750" indent="-285750">
              <a:buFont typeface="Wingdings" panose="05000000000000000000" pitchFamily="2" charset="2"/>
              <a:buChar char="Ø"/>
            </a:pPr>
            <a:r>
              <a:rPr lang="en-US" sz="2400" dirty="0">
                <a:solidFill>
                  <a:schemeClr val="bg1"/>
                </a:solidFill>
              </a:rPr>
              <a:t>I am sorry for WHAT?</a:t>
            </a:r>
          </a:p>
          <a:p>
            <a:pPr marL="285750" indent="-285750">
              <a:buFont typeface="Wingdings" panose="05000000000000000000" pitchFamily="2" charset="2"/>
              <a:buChar char="Ø"/>
            </a:pPr>
            <a:r>
              <a:rPr lang="en-US" sz="2400" dirty="0">
                <a:solidFill>
                  <a:schemeClr val="bg1"/>
                </a:solidFill>
              </a:rPr>
              <a:t>What are you regretful/remorseful for?</a:t>
            </a:r>
          </a:p>
          <a:p>
            <a:pPr marL="285750" indent="-285750">
              <a:buFont typeface="Wingdings" panose="05000000000000000000" pitchFamily="2" charset="2"/>
              <a:buChar char="Ø"/>
            </a:pPr>
            <a:r>
              <a:rPr lang="en-US" sz="2400" dirty="0">
                <a:solidFill>
                  <a:schemeClr val="bg1"/>
                </a:solidFill>
              </a:rPr>
              <a:t>BE SPECIFIC</a:t>
            </a:r>
          </a:p>
          <a:p>
            <a:pPr marL="285750" indent="-285750">
              <a:buFont typeface="Wingdings" panose="05000000000000000000" pitchFamily="2" charset="2"/>
              <a:buChar char="Ø"/>
            </a:pPr>
            <a:r>
              <a:rPr lang="en-US" sz="2400" dirty="0">
                <a:solidFill>
                  <a:schemeClr val="bg1"/>
                </a:solidFill>
              </a:rPr>
              <a:t>Don’t tell me the color of your socks but leave out details of the rape.</a:t>
            </a:r>
          </a:p>
        </p:txBody>
      </p:sp>
      <p:sp>
        <p:nvSpPr>
          <p:cNvPr id="5" name="TextBox 4">
            <a:extLst>
              <a:ext uri="{FF2B5EF4-FFF2-40B4-BE49-F238E27FC236}">
                <a16:creationId xmlns:a16="http://schemas.microsoft.com/office/drawing/2014/main" id="{16F1C7A8-4B35-4DEB-8217-1A2EC61DD9CF}"/>
              </a:ext>
            </a:extLst>
          </p:cNvPr>
          <p:cNvSpPr txBox="1"/>
          <p:nvPr/>
        </p:nvSpPr>
        <p:spPr>
          <a:xfrm>
            <a:off x="3048699" y="6604084"/>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9" name="Picture 8" descr="A picture containing bed, sitting, person, dark&#10;&#10;Description automatically generated">
            <a:extLst>
              <a:ext uri="{FF2B5EF4-FFF2-40B4-BE49-F238E27FC236}">
                <a16:creationId xmlns:a16="http://schemas.microsoft.com/office/drawing/2014/main" id="{FFD49CF3-4AC1-48F6-AB10-36272D4B1F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84063" y="314385"/>
            <a:ext cx="2466975" cy="184785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56766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Key Components of a "Letter”- cont.</a:t>
            </a:r>
          </a:p>
        </p:txBody>
      </p:sp>
      <p:sp>
        <p:nvSpPr>
          <p:cNvPr id="3" name="TextBox 2">
            <a:extLst>
              <a:ext uri="{FF2B5EF4-FFF2-40B4-BE49-F238E27FC236}">
                <a16:creationId xmlns:a16="http://schemas.microsoft.com/office/drawing/2014/main" id="{79BE842D-EA46-4E1E-B50F-83E7735E42FF}"/>
              </a:ext>
            </a:extLst>
          </p:cNvPr>
          <p:cNvSpPr txBox="1"/>
          <p:nvPr/>
        </p:nvSpPr>
        <p:spPr>
          <a:xfrm>
            <a:off x="571546" y="2273009"/>
            <a:ext cx="9446004" cy="4154984"/>
          </a:xfrm>
          <a:prstGeom prst="rect">
            <a:avLst/>
          </a:prstGeom>
          <a:noFill/>
        </p:spPr>
        <p:txBody>
          <a:bodyPr wrap="square" rtlCol="0">
            <a:spAutoFit/>
          </a:bodyPr>
          <a:lstStyle/>
          <a:p>
            <a:r>
              <a:rPr lang="en-US" sz="2400" dirty="0">
                <a:solidFill>
                  <a:schemeClr val="bg1"/>
                </a:solidFill>
              </a:rPr>
              <a:t>3. What are you responsible for?</a:t>
            </a:r>
          </a:p>
          <a:p>
            <a:endParaRPr lang="en-US" sz="2400" dirty="0">
              <a:solidFill>
                <a:schemeClr val="bg1"/>
              </a:solidFill>
            </a:endParaRPr>
          </a:p>
          <a:p>
            <a:pPr marL="285750" indent="-285750">
              <a:buFont typeface="Wingdings" panose="05000000000000000000" pitchFamily="2" charset="2"/>
              <a:buChar char="Ø"/>
            </a:pPr>
            <a:r>
              <a:rPr lang="en-US" sz="2400" dirty="0">
                <a:solidFill>
                  <a:schemeClr val="bg1"/>
                </a:solidFill>
              </a:rPr>
              <a:t>Background identity; person you had become; lifestyle you were living; prior treatment/abuse.</a:t>
            </a:r>
          </a:p>
          <a:p>
            <a:pPr marL="285750" indent="-285750">
              <a:buFont typeface="Wingdings" panose="05000000000000000000" pitchFamily="2" charset="2"/>
              <a:buChar char="Ø"/>
            </a:pPr>
            <a:r>
              <a:rPr lang="en-US" sz="2400" dirty="0">
                <a:solidFill>
                  <a:schemeClr val="bg1"/>
                </a:solidFill>
              </a:rPr>
              <a:t>Affirmative acts in the crime</a:t>
            </a:r>
          </a:p>
          <a:p>
            <a:pPr marL="285750" indent="-285750">
              <a:buFont typeface="Wingdings" panose="05000000000000000000" pitchFamily="2" charset="2"/>
              <a:buChar char="Ø"/>
            </a:pPr>
            <a:r>
              <a:rPr lang="en-US" sz="2400" dirty="0">
                <a:solidFill>
                  <a:schemeClr val="bg1"/>
                </a:solidFill>
              </a:rPr>
              <a:t>Acts of omission – could, should, would</a:t>
            </a:r>
          </a:p>
          <a:p>
            <a:pPr marL="285750" indent="-285750">
              <a:buFont typeface="Wingdings" panose="05000000000000000000" pitchFamily="2" charset="2"/>
              <a:buChar char="Ø"/>
            </a:pPr>
            <a:r>
              <a:rPr lang="en-US" sz="2400" dirty="0">
                <a:solidFill>
                  <a:schemeClr val="bg1"/>
                </a:solidFill>
              </a:rPr>
              <a:t>Actual details of the crime; after reading from neutral audience should know what you did and were convicted of.</a:t>
            </a:r>
          </a:p>
          <a:p>
            <a:pPr marL="285750" indent="-285750">
              <a:buFont typeface="Wingdings" panose="05000000000000000000" pitchFamily="2" charset="2"/>
              <a:buChar char="Ø"/>
            </a:pPr>
            <a:endParaRPr lang="en-US" sz="2400" dirty="0">
              <a:solidFill>
                <a:schemeClr val="bg1"/>
              </a:solidFill>
            </a:endParaRPr>
          </a:p>
          <a:p>
            <a:r>
              <a:rPr lang="en-US" sz="2400" dirty="0">
                <a:solidFill>
                  <a:schemeClr val="bg1"/>
                </a:solidFill>
              </a:rPr>
              <a:t>4. Point out victim did no wrong; undeserving; genuine innocent victim.</a:t>
            </a:r>
          </a:p>
        </p:txBody>
      </p:sp>
      <p:sp>
        <p:nvSpPr>
          <p:cNvPr id="5" name="TextBox 4">
            <a:extLst>
              <a:ext uri="{FF2B5EF4-FFF2-40B4-BE49-F238E27FC236}">
                <a16:creationId xmlns:a16="http://schemas.microsoft.com/office/drawing/2014/main" id="{AEBEDB47-E40D-4514-BBBE-139846F8968C}"/>
              </a:ext>
            </a:extLst>
          </p:cNvPr>
          <p:cNvSpPr txBox="1"/>
          <p:nvPr/>
        </p:nvSpPr>
        <p:spPr>
          <a:xfrm>
            <a:off x="3048699" y="6592005"/>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7" name="Picture 6" descr="A picture containing bed, sitting, person, dark&#10;&#10;Description automatically generated">
            <a:extLst>
              <a:ext uri="{FF2B5EF4-FFF2-40B4-BE49-F238E27FC236}">
                <a16:creationId xmlns:a16="http://schemas.microsoft.com/office/drawing/2014/main" id="{8CF5122B-6214-4EEA-BCAA-FE020F24F2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84063" y="314385"/>
            <a:ext cx="2466975" cy="184785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75109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Key Components of a “Letter”- cont.</a:t>
            </a:r>
          </a:p>
        </p:txBody>
      </p:sp>
      <p:sp>
        <p:nvSpPr>
          <p:cNvPr id="3" name="TextBox 2">
            <a:extLst>
              <a:ext uri="{FF2B5EF4-FFF2-40B4-BE49-F238E27FC236}">
                <a16:creationId xmlns:a16="http://schemas.microsoft.com/office/drawing/2014/main" id="{79BE842D-EA46-4E1E-B50F-83E7735E42FF}"/>
              </a:ext>
            </a:extLst>
          </p:cNvPr>
          <p:cNvSpPr txBox="1"/>
          <p:nvPr/>
        </p:nvSpPr>
        <p:spPr>
          <a:xfrm>
            <a:off x="641871" y="2239861"/>
            <a:ext cx="9446004" cy="4093428"/>
          </a:xfrm>
          <a:prstGeom prst="rect">
            <a:avLst/>
          </a:prstGeom>
          <a:noFill/>
        </p:spPr>
        <p:txBody>
          <a:bodyPr wrap="square" rtlCol="0">
            <a:spAutoFit/>
          </a:bodyPr>
          <a:lstStyle/>
          <a:p>
            <a:r>
              <a:rPr lang="en-US" sz="2000" dirty="0">
                <a:solidFill>
                  <a:schemeClr val="bg1"/>
                </a:solidFill>
              </a:rPr>
              <a:t>5. Accept and Acknowledge Impact</a:t>
            </a:r>
          </a:p>
          <a:p>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Personal injuries</a:t>
            </a:r>
          </a:p>
          <a:p>
            <a:pPr marL="285750" indent="-285750">
              <a:buFont typeface="Wingdings" panose="05000000000000000000" pitchFamily="2" charset="2"/>
              <a:buChar char="Ø"/>
            </a:pPr>
            <a:r>
              <a:rPr lang="en-US" sz="2000" dirty="0">
                <a:solidFill>
                  <a:schemeClr val="bg1"/>
                </a:solidFill>
              </a:rPr>
              <a:t>Manner of death – pain and suffering and fear in passing</a:t>
            </a:r>
          </a:p>
          <a:p>
            <a:pPr marL="285750" indent="-285750">
              <a:buFont typeface="Wingdings" panose="05000000000000000000" pitchFamily="2" charset="2"/>
              <a:buChar char="Ø"/>
            </a:pPr>
            <a:r>
              <a:rPr lang="en-US" sz="2000" dirty="0">
                <a:solidFill>
                  <a:schemeClr val="bg1"/>
                </a:solidFill>
              </a:rPr>
              <a:t>Loss of property</a:t>
            </a:r>
          </a:p>
          <a:p>
            <a:pPr marL="285750" indent="-285750">
              <a:buFont typeface="Wingdings" panose="05000000000000000000" pitchFamily="2" charset="2"/>
              <a:buChar char="Ø"/>
            </a:pPr>
            <a:r>
              <a:rPr lang="en-US" sz="2000" dirty="0">
                <a:solidFill>
                  <a:schemeClr val="bg1"/>
                </a:solidFill>
              </a:rPr>
              <a:t>Persistent physical pain and suffering</a:t>
            </a:r>
          </a:p>
          <a:p>
            <a:pPr marL="285750" indent="-285750">
              <a:buFont typeface="Wingdings" panose="05000000000000000000" pitchFamily="2" charset="2"/>
              <a:buChar char="Ø"/>
            </a:pPr>
            <a:r>
              <a:rPr lang="en-US" sz="2000" dirty="0">
                <a:solidFill>
                  <a:schemeClr val="bg1"/>
                </a:solidFill>
              </a:rPr>
              <a:t>Destroyed branch/trunk in family tree</a:t>
            </a:r>
          </a:p>
          <a:p>
            <a:pPr marL="285750" indent="-285750">
              <a:buFont typeface="Wingdings" panose="05000000000000000000" pitchFamily="2" charset="2"/>
              <a:buChar char="Ø"/>
            </a:pPr>
            <a:r>
              <a:rPr lang="en-US" sz="2000" dirty="0">
                <a:solidFill>
                  <a:schemeClr val="bg1"/>
                </a:solidFill>
              </a:rPr>
              <a:t>Expenses, lost work</a:t>
            </a:r>
          </a:p>
          <a:p>
            <a:pPr marL="285750" indent="-285750">
              <a:buFont typeface="Wingdings" panose="05000000000000000000" pitchFamily="2" charset="2"/>
              <a:buChar char="Ø"/>
            </a:pPr>
            <a:r>
              <a:rPr lang="en-US" sz="2000" dirty="0">
                <a:solidFill>
                  <a:schemeClr val="bg1"/>
                </a:solidFill>
              </a:rPr>
              <a:t>Fractured relationships</a:t>
            </a:r>
          </a:p>
          <a:p>
            <a:pPr marL="285750" indent="-285750">
              <a:buFont typeface="Wingdings" panose="05000000000000000000" pitchFamily="2" charset="2"/>
              <a:buChar char="Ø"/>
            </a:pPr>
            <a:r>
              <a:rPr lang="en-US" sz="2000" dirty="0">
                <a:solidFill>
                  <a:schemeClr val="bg1"/>
                </a:solidFill>
              </a:rPr>
              <a:t>Mental anguish, harm, trauma, PTSD</a:t>
            </a:r>
          </a:p>
          <a:p>
            <a:pPr marL="285750" indent="-285750">
              <a:buFont typeface="Wingdings" panose="05000000000000000000" pitchFamily="2" charset="2"/>
              <a:buChar char="Ø"/>
            </a:pPr>
            <a:r>
              <a:rPr lang="en-US" sz="2000" dirty="0">
                <a:solidFill>
                  <a:schemeClr val="bg1"/>
                </a:solidFill>
              </a:rPr>
              <a:t>Physical and emotional/mental scars</a:t>
            </a:r>
          </a:p>
          <a:p>
            <a:pPr marL="285750" indent="-285750">
              <a:buFont typeface="Wingdings" panose="05000000000000000000" pitchFamily="2" charset="2"/>
              <a:buChar char="Ø"/>
            </a:pPr>
            <a:r>
              <a:rPr lang="en-US" sz="2000" dirty="0">
                <a:solidFill>
                  <a:schemeClr val="bg1"/>
                </a:solidFill>
              </a:rPr>
              <a:t>Insult to injuries (denials at trial, the trial itself, parole hearings, previous denials)</a:t>
            </a:r>
          </a:p>
        </p:txBody>
      </p:sp>
      <p:sp>
        <p:nvSpPr>
          <p:cNvPr id="5" name="TextBox 4">
            <a:extLst>
              <a:ext uri="{FF2B5EF4-FFF2-40B4-BE49-F238E27FC236}">
                <a16:creationId xmlns:a16="http://schemas.microsoft.com/office/drawing/2014/main" id="{F55D649F-D695-4573-B9E0-32A787D3EDB5}"/>
              </a:ext>
            </a:extLst>
          </p:cNvPr>
          <p:cNvSpPr txBox="1"/>
          <p:nvPr/>
        </p:nvSpPr>
        <p:spPr>
          <a:xfrm>
            <a:off x="3048699" y="6584979"/>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7" name="Picture 6" descr="A picture containing bed, sitting, person, dark&#10;&#10;Description automatically generated">
            <a:extLst>
              <a:ext uri="{FF2B5EF4-FFF2-40B4-BE49-F238E27FC236}">
                <a16:creationId xmlns:a16="http://schemas.microsoft.com/office/drawing/2014/main" id="{ECA4014B-1746-4D30-8357-D54C3B3321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84063" y="314385"/>
            <a:ext cx="2466975" cy="184785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74884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Key Components of a “Letter”- cont.</a:t>
            </a:r>
          </a:p>
        </p:txBody>
      </p:sp>
      <p:sp>
        <p:nvSpPr>
          <p:cNvPr id="3" name="TextBox 2">
            <a:extLst>
              <a:ext uri="{FF2B5EF4-FFF2-40B4-BE49-F238E27FC236}">
                <a16:creationId xmlns:a16="http://schemas.microsoft.com/office/drawing/2014/main" id="{79BE842D-EA46-4E1E-B50F-83E7735E42FF}"/>
              </a:ext>
            </a:extLst>
          </p:cNvPr>
          <p:cNvSpPr txBox="1"/>
          <p:nvPr/>
        </p:nvSpPr>
        <p:spPr>
          <a:xfrm>
            <a:off x="302893" y="2002956"/>
            <a:ext cx="10124622" cy="4708981"/>
          </a:xfrm>
          <a:prstGeom prst="rect">
            <a:avLst/>
          </a:prstGeom>
          <a:noFill/>
        </p:spPr>
        <p:txBody>
          <a:bodyPr wrap="square" rtlCol="0">
            <a:spAutoFit/>
          </a:bodyPr>
          <a:lstStyle/>
          <a:p>
            <a:r>
              <a:rPr lang="en-US" sz="2000" dirty="0">
                <a:solidFill>
                  <a:schemeClr val="bg1"/>
                </a:solidFill>
              </a:rPr>
              <a:t>6. Statement of Future Intentions</a:t>
            </a:r>
          </a:p>
          <a:p>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Don’t gloat/over promote successes or rehabilitation.</a:t>
            </a:r>
          </a:p>
          <a:p>
            <a:pPr marL="285750" indent="-285750">
              <a:buFont typeface="Wingdings" panose="05000000000000000000" pitchFamily="2" charset="2"/>
              <a:buChar char="Ø"/>
            </a:pPr>
            <a:r>
              <a:rPr lang="en-US" sz="2000" dirty="0">
                <a:solidFill>
                  <a:schemeClr val="bg1"/>
                </a:solidFill>
              </a:rPr>
              <a:t>It’s not an “I’ve been so awesome in prison” letter.</a:t>
            </a:r>
          </a:p>
          <a:p>
            <a:pPr marL="285750" indent="-285750">
              <a:buFont typeface="Wingdings" panose="05000000000000000000" pitchFamily="2" charset="2"/>
              <a:buChar char="Ø"/>
            </a:pPr>
            <a:r>
              <a:rPr lang="en-US" sz="2000" dirty="0">
                <a:solidFill>
                  <a:schemeClr val="bg1"/>
                </a:solidFill>
              </a:rPr>
              <a:t>It’s not about your life (past, present, or future), it’s about their loss.</a:t>
            </a:r>
          </a:p>
          <a:p>
            <a:pPr marL="285750" indent="-285750">
              <a:buFont typeface="Wingdings" panose="05000000000000000000" pitchFamily="2" charset="2"/>
              <a:buChar char="Ø"/>
            </a:pPr>
            <a:r>
              <a:rPr lang="en-US" sz="2000" dirty="0">
                <a:solidFill>
                  <a:schemeClr val="bg1"/>
                </a:solidFill>
              </a:rPr>
              <a:t>Discuss how your </a:t>
            </a:r>
            <a:r>
              <a:rPr lang="en-US" sz="2000" u="sng" dirty="0">
                <a:solidFill>
                  <a:schemeClr val="bg1"/>
                </a:solidFill>
              </a:rPr>
              <a:t>living</a:t>
            </a:r>
            <a:r>
              <a:rPr lang="en-US" sz="2000" dirty="0">
                <a:solidFill>
                  <a:schemeClr val="bg1"/>
                </a:solidFill>
              </a:rPr>
              <a:t> amends.</a:t>
            </a:r>
          </a:p>
          <a:p>
            <a:pPr marL="285750" indent="-285750">
              <a:buFont typeface="Wingdings" panose="05000000000000000000" pitchFamily="2" charset="2"/>
              <a:buChar char="Ø"/>
            </a:pPr>
            <a:r>
              <a:rPr lang="en-US" sz="2000" dirty="0">
                <a:solidFill>
                  <a:schemeClr val="bg1"/>
                </a:solidFill>
              </a:rPr>
              <a:t>Desire to make direct and indirect amends (yet don’t belittle their loss).</a:t>
            </a:r>
          </a:p>
          <a:p>
            <a:pPr marL="285750" indent="-285750">
              <a:buFont typeface="Wingdings" panose="05000000000000000000" pitchFamily="2" charset="2"/>
              <a:buChar char="Ø"/>
            </a:pPr>
            <a:r>
              <a:rPr lang="en-US" sz="2000" dirty="0">
                <a:solidFill>
                  <a:schemeClr val="bg1"/>
                </a:solidFill>
              </a:rPr>
              <a:t>Don’t say you accept full responsibility if you are still committing rules violations in prison.</a:t>
            </a:r>
          </a:p>
          <a:p>
            <a:pPr marL="285750" indent="-285750">
              <a:buFont typeface="Wingdings" panose="05000000000000000000" pitchFamily="2" charset="2"/>
              <a:buChar char="Ø"/>
            </a:pPr>
            <a:endParaRPr lang="en-US" sz="2000" dirty="0">
              <a:solidFill>
                <a:schemeClr val="bg1"/>
              </a:solidFill>
            </a:endParaRPr>
          </a:p>
          <a:p>
            <a:r>
              <a:rPr lang="en-US" sz="2000" dirty="0">
                <a:solidFill>
                  <a:schemeClr val="bg1"/>
                </a:solidFill>
              </a:rPr>
              <a:t>7. The “Ask”</a:t>
            </a:r>
          </a:p>
          <a:p>
            <a:endParaRPr lang="en-US" sz="2000" dirty="0">
              <a:solidFill>
                <a:schemeClr val="bg1"/>
              </a:solidFill>
            </a:endParaRPr>
          </a:p>
          <a:p>
            <a:pPr marL="285750" indent="-285750">
              <a:buFont typeface="Wingdings" panose="05000000000000000000" pitchFamily="2" charset="2"/>
              <a:buChar char="Ø"/>
            </a:pPr>
            <a:r>
              <a:rPr lang="en-US" sz="2000" dirty="0">
                <a:solidFill>
                  <a:schemeClr val="bg1"/>
                </a:solidFill>
              </a:rPr>
              <a:t>Don’t ask for forgiveness</a:t>
            </a:r>
          </a:p>
          <a:p>
            <a:pPr marL="285750" indent="-285750">
              <a:buFont typeface="Wingdings" panose="05000000000000000000" pitchFamily="2" charset="2"/>
              <a:buChar char="Ø"/>
            </a:pPr>
            <a:r>
              <a:rPr lang="en-US" sz="2000" dirty="0">
                <a:solidFill>
                  <a:schemeClr val="bg1"/>
                </a:solidFill>
              </a:rPr>
              <a:t>Give your apology; terribly sorry, deeply remorseful, deepest/biggest regret of your life</a:t>
            </a:r>
          </a:p>
        </p:txBody>
      </p:sp>
      <p:sp>
        <p:nvSpPr>
          <p:cNvPr id="5" name="TextBox 4">
            <a:extLst>
              <a:ext uri="{FF2B5EF4-FFF2-40B4-BE49-F238E27FC236}">
                <a16:creationId xmlns:a16="http://schemas.microsoft.com/office/drawing/2014/main" id="{F55D649F-D695-4573-B9E0-32A787D3EDB5}"/>
              </a:ext>
            </a:extLst>
          </p:cNvPr>
          <p:cNvSpPr txBox="1"/>
          <p:nvPr/>
        </p:nvSpPr>
        <p:spPr>
          <a:xfrm>
            <a:off x="3048699" y="6584979"/>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4" name="Picture 3" descr="A picture containing bed, sitting, person, dark&#10;&#10;Description automatically generated">
            <a:extLst>
              <a:ext uri="{FF2B5EF4-FFF2-40B4-BE49-F238E27FC236}">
                <a16:creationId xmlns:a16="http://schemas.microsoft.com/office/drawing/2014/main" id="{AD464258-B89A-4A83-B064-4231E649C5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84063" y="314385"/>
            <a:ext cx="2466975" cy="184785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64336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General Principles</a:t>
            </a:r>
          </a:p>
        </p:txBody>
      </p:sp>
      <p:sp>
        <p:nvSpPr>
          <p:cNvPr id="3" name="TextBox 2">
            <a:extLst>
              <a:ext uri="{FF2B5EF4-FFF2-40B4-BE49-F238E27FC236}">
                <a16:creationId xmlns:a16="http://schemas.microsoft.com/office/drawing/2014/main" id="{79BE842D-EA46-4E1E-B50F-83E7735E42FF}"/>
              </a:ext>
            </a:extLst>
          </p:cNvPr>
          <p:cNvSpPr txBox="1"/>
          <p:nvPr/>
        </p:nvSpPr>
        <p:spPr>
          <a:xfrm>
            <a:off x="213035" y="2158018"/>
            <a:ext cx="11589323"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When: as early as possible without being vapid</a:t>
            </a:r>
          </a:p>
          <a:p>
            <a:pPr marL="285750" indent="-285750">
              <a:buFont typeface="Wingdings" panose="05000000000000000000" pitchFamily="2" charset="2"/>
              <a:buChar char="Ø"/>
            </a:pPr>
            <a:r>
              <a:rPr lang="en-US" dirty="0">
                <a:solidFill>
                  <a:schemeClr val="bg1"/>
                </a:solidFill>
              </a:rPr>
              <a:t>To Whom? Co-centric circles</a:t>
            </a:r>
          </a:p>
          <a:p>
            <a:r>
              <a:rPr lang="en-US" dirty="0">
                <a:solidFill>
                  <a:schemeClr val="bg1"/>
                </a:solidFill>
              </a:rPr>
              <a:t>	- Victim #1 (person directly harmed)</a:t>
            </a:r>
          </a:p>
          <a:p>
            <a:r>
              <a:rPr lang="en-US" dirty="0">
                <a:solidFill>
                  <a:schemeClr val="bg1"/>
                </a:solidFill>
              </a:rPr>
              <a:t>	- Victim #2 (family of victim)</a:t>
            </a:r>
          </a:p>
          <a:p>
            <a:r>
              <a:rPr lang="en-US" dirty="0">
                <a:solidFill>
                  <a:schemeClr val="bg1"/>
                </a:solidFill>
              </a:rPr>
              <a:t>	- Victim #3 (friends)</a:t>
            </a:r>
          </a:p>
          <a:p>
            <a:r>
              <a:rPr lang="en-US" dirty="0">
                <a:solidFill>
                  <a:schemeClr val="bg1"/>
                </a:solidFill>
              </a:rPr>
              <a:t>	- Victim #4 (citizens/people of the country is a good inclusion for prosecutors, court, police, coroner, etc.</a:t>
            </a:r>
          </a:p>
          <a:p>
            <a:pPr marL="285750" indent="-285750">
              <a:buFont typeface="Wingdings" panose="05000000000000000000" pitchFamily="2" charset="2"/>
              <a:buChar char="Ø"/>
            </a:pPr>
            <a:r>
              <a:rPr lang="en-US" dirty="0">
                <a:solidFill>
                  <a:schemeClr val="bg1"/>
                </a:solidFill>
              </a:rPr>
              <a:t>Good foundation: re-telling the crime through the victim’s eyes.</a:t>
            </a:r>
          </a:p>
          <a:p>
            <a:pPr marL="285750" indent="-285750">
              <a:buFont typeface="Wingdings" panose="05000000000000000000" pitchFamily="2" charset="2"/>
              <a:buChar char="Ø"/>
            </a:pPr>
            <a:r>
              <a:rPr lang="en-US" dirty="0">
                <a:solidFill>
                  <a:schemeClr val="bg1"/>
                </a:solidFill>
              </a:rPr>
              <a:t>Do not litigate outcome-not a letter to the jury.</a:t>
            </a:r>
          </a:p>
          <a:p>
            <a:pPr marL="285750" indent="-285750">
              <a:buFont typeface="Wingdings" panose="05000000000000000000" pitchFamily="2" charset="2"/>
              <a:buChar char="Ø"/>
            </a:pPr>
            <a:r>
              <a:rPr lang="en-US" dirty="0">
                <a:solidFill>
                  <a:schemeClr val="bg1"/>
                </a:solidFill>
              </a:rPr>
              <a:t>Admit you might not be the best historian</a:t>
            </a:r>
          </a:p>
          <a:p>
            <a:pPr marL="285750" indent="-285750">
              <a:buFont typeface="Wingdings" panose="05000000000000000000" pitchFamily="2" charset="2"/>
              <a:buChar char="Ø"/>
            </a:pPr>
            <a:r>
              <a:rPr lang="en-US" dirty="0">
                <a:solidFill>
                  <a:schemeClr val="bg1"/>
                </a:solidFill>
              </a:rPr>
              <a:t>Evolving versions (no more than 3) if you genuinely have something to say.</a:t>
            </a:r>
          </a:p>
          <a:p>
            <a:pPr marL="285750" indent="-285750">
              <a:buFont typeface="Wingdings" panose="05000000000000000000" pitchFamily="2" charset="2"/>
              <a:buChar char="Ø"/>
            </a:pPr>
            <a:r>
              <a:rPr lang="en-US" dirty="0">
                <a:solidFill>
                  <a:schemeClr val="bg1"/>
                </a:solidFill>
              </a:rPr>
              <a:t>Avoid “passive voice”—not “my anger caused me,” “I caused the death of..,” “Influenced by bad associations,” “got the best of me.” Crime didn’t happen to you; you created and caused the crime.</a:t>
            </a:r>
          </a:p>
          <a:p>
            <a:pPr marL="285750" indent="-285750">
              <a:buFont typeface="Wingdings" panose="05000000000000000000" pitchFamily="2" charset="2"/>
              <a:buChar char="Ø"/>
            </a:pPr>
            <a:r>
              <a:rPr lang="en-US" dirty="0">
                <a:solidFill>
                  <a:schemeClr val="bg1"/>
                </a:solidFill>
              </a:rPr>
              <a:t>Delivered to the correctional counselor or attorney (preferably after its been reviewed by attorney for submission to the Board). </a:t>
            </a:r>
          </a:p>
        </p:txBody>
      </p:sp>
      <p:sp>
        <p:nvSpPr>
          <p:cNvPr id="5" name="TextBox 4">
            <a:extLst>
              <a:ext uri="{FF2B5EF4-FFF2-40B4-BE49-F238E27FC236}">
                <a16:creationId xmlns:a16="http://schemas.microsoft.com/office/drawing/2014/main" id="{F55D649F-D695-4573-B9E0-32A787D3EDB5}"/>
              </a:ext>
            </a:extLst>
          </p:cNvPr>
          <p:cNvSpPr txBox="1"/>
          <p:nvPr/>
        </p:nvSpPr>
        <p:spPr>
          <a:xfrm>
            <a:off x="3048699" y="6584979"/>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6" name="Picture 5" descr="Logo, company name&#10;&#10;Description automatically generated">
            <a:extLst>
              <a:ext uri="{FF2B5EF4-FFF2-40B4-BE49-F238E27FC236}">
                <a16:creationId xmlns:a16="http://schemas.microsoft.com/office/drawing/2014/main" id="{E29B3826-0636-4023-8E9F-F0B7D5BBB9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47975" y="370153"/>
            <a:ext cx="2863704" cy="1847088"/>
          </a:xfrm>
          <a:prstGeom prst="rect">
            <a:avLst/>
          </a:prstGeom>
          <a:effectLst>
            <a:innerShdw blurRad="114300">
              <a:prstClr val="black"/>
            </a:innerShdw>
          </a:effectLst>
        </p:spPr>
      </p:pic>
    </p:spTree>
    <p:extLst>
      <p:ext uri="{BB962C8B-B14F-4D97-AF65-F5344CB8AC3E}">
        <p14:creationId xmlns:p14="http://schemas.microsoft.com/office/powerpoint/2010/main" val="66146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General Principles – cont.</a:t>
            </a:r>
          </a:p>
        </p:txBody>
      </p:sp>
      <p:sp>
        <p:nvSpPr>
          <p:cNvPr id="3" name="TextBox 2">
            <a:extLst>
              <a:ext uri="{FF2B5EF4-FFF2-40B4-BE49-F238E27FC236}">
                <a16:creationId xmlns:a16="http://schemas.microsoft.com/office/drawing/2014/main" id="{79BE842D-EA46-4E1E-B50F-83E7735E42FF}"/>
              </a:ext>
            </a:extLst>
          </p:cNvPr>
          <p:cNvSpPr txBox="1"/>
          <p:nvPr/>
        </p:nvSpPr>
        <p:spPr>
          <a:xfrm>
            <a:off x="229814" y="2740508"/>
            <a:ext cx="11589323" cy="2585323"/>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chemeClr val="bg1"/>
                </a:solidFill>
              </a:rPr>
              <a:t>Never directly write the DA</a:t>
            </a:r>
          </a:p>
          <a:p>
            <a:pPr marL="285750" indent="-285750">
              <a:buFont typeface="Wingdings" panose="05000000000000000000" pitchFamily="2" charset="2"/>
              <a:buChar char="Ø"/>
            </a:pPr>
            <a:r>
              <a:rPr lang="en-US" sz="2400" dirty="0">
                <a:solidFill>
                  <a:schemeClr val="bg1"/>
                </a:solidFill>
              </a:rPr>
              <a:t>Watch out for generalizations (“I made terrible decisions.”)</a:t>
            </a:r>
          </a:p>
          <a:p>
            <a:pPr marL="285750" indent="-285750">
              <a:buFont typeface="Wingdings" panose="05000000000000000000" pitchFamily="2" charset="2"/>
              <a:buChar char="Ø"/>
            </a:pPr>
            <a:r>
              <a:rPr lang="en-US" sz="2400" dirty="0">
                <a:solidFill>
                  <a:schemeClr val="bg1"/>
                </a:solidFill>
              </a:rPr>
              <a:t>Realize that VNOK may still not be received well.</a:t>
            </a:r>
          </a:p>
          <a:p>
            <a:pPr marL="285750" indent="-285750">
              <a:buFont typeface="Wingdings" panose="05000000000000000000" pitchFamily="2" charset="2"/>
              <a:buChar char="Ø"/>
            </a:pPr>
            <a:r>
              <a:rPr lang="en-US" sz="2400" dirty="0">
                <a:solidFill>
                  <a:schemeClr val="bg1"/>
                </a:solidFill>
              </a:rPr>
              <a:t>Remorse is more actions, than crying</a:t>
            </a:r>
          </a:p>
          <a:p>
            <a:pPr marL="285750" indent="-285750">
              <a:buFont typeface="Wingdings" panose="05000000000000000000" pitchFamily="2" charset="2"/>
              <a:buChar char="Ø"/>
            </a:pPr>
            <a:r>
              <a:rPr lang="en-US" sz="2400" dirty="0">
                <a:solidFill>
                  <a:schemeClr val="bg1"/>
                </a:solidFill>
              </a:rPr>
              <a:t>Be respectful of religious diversity; tone down the religiosity.</a:t>
            </a:r>
          </a:p>
          <a:p>
            <a:pPr marL="285750" indent="-285750">
              <a:buFont typeface="Wingdings" panose="05000000000000000000" pitchFamily="2" charset="2"/>
              <a:buChar char="Ø"/>
            </a:pPr>
            <a:r>
              <a:rPr lang="en-US" sz="2400" dirty="0">
                <a:solidFill>
                  <a:schemeClr val="bg1"/>
                </a:solidFill>
              </a:rPr>
              <a:t>Don’t blame victim or others for crime</a:t>
            </a:r>
          </a:p>
          <a:p>
            <a:endParaRPr lang="en-US" dirty="0"/>
          </a:p>
        </p:txBody>
      </p:sp>
      <p:sp>
        <p:nvSpPr>
          <p:cNvPr id="5" name="TextBox 4">
            <a:extLst>
              <a:ext uri="{FF2B5EF4-FFF2-40B4-BE49-F238E27FC236}">
                <a16:creationId xmlns:a16="http://schemas.microsoft.com/office/drawing/2014/main" id="{F55D649F-D695-4573-B9E0-32A787D3EDB5}"/>
              </a:ext>
            </a:extLst>
          </p:cNvPr>
          <p:cNvSpPr txBox="1"/>
          <p:nvPr/>
        </p:nvSpPr>
        <p:spPr>
          <a:xfrm>
            <a:off x="3048699" y="6584979"/>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4" name="Picture 3" descr="Logo, company name&#10;&#10;Description automatically generated">
            <a:extLst>
              <a:ext uri="{FF2B5EF4-FFF2-40B4-BE49-F238E27FC236}">
                <a16:creationId xmlns:a16="http://schemas.microsoft.com/office/drawing/2014/main" id="{56684BEC-8446-4BA9-AFC9-BAA3543F0A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47975" y="370153"/>
            <a:ext cx="2863704" cy="1847088"/>
          </a:xfrm>
          <a:prstGeom prst="rect">
            <a:avLst/>
          </a:prstGeom>
          <a:effectLst>
            <a:innerShdw blurRad="114300">
              <a:prstClr val="black"/>
            </a:innerShdw>
          </a:effectLst>
        </p:spPr>
      </p:pic>
    </p:spTree>
    <p:extLst>
      <p:ext uri="{BB962C8B-B14F-4D97-AF65-F5344CB8AC3E}">
        <p14:creationId xmlns:p14="http://schemas.microsoft.com/office/powerpoint/2010/main" val="380318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2851-2D8E-4DDC-B356-DFD42EE86632}"/>
              </a:ext>
            </a:extLst>
          </p:cNvPr>
          <p:cNvSpPr>
            <a:spLocks noGrp="1"/>
          </p:cNvSpPr>
          <p:nvPr>
            <p:ph type="title"/>
          </p:nvPr>
        </p:nvSpPr>
        <p:spPr/>
        <p:txBody>
          <a:bodyPr/>
          <a:lstStyle/>
          <a:p>
            <a:r>
              <a:rPr lang="en-US" dirty="0"/>
              <a:t>Part 2: Victim Impact Statement</a:t>
            </a:r>
          </a:p>
        </p:txBody>
      </p:sp>
    </p:spTree>
    <p:extLst>
      <p:ext uri="{BB962C8B-B14F-4D97-AF65-F5344CB8AC3E}">
        <p14:creationId xmlns:p14="http://schemas.microsoft.com/office/powerpoint/2010/main" val="189444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68A3F9-F9F0-4742-B325-1EE4893BB518}"/>
              </a:ext>
            </a:extLst>
          </p:cNvPr>
          <p:cNvSpPr txBox="1"/>
          <p:nvPr/>
        </p:nvSpPr>
        <p:spPr>
          <a:xfrm>
            <a:off x="0" y="12680"/>
            <a:ext cx="12130481" cy="7109639"/>
          </a:xfrm>
          <a:prstGeom prst="rect">
            <a:avLst/>
          </a:prstGeom>
          <a:noFill/>
        </p:spPr>
        <p:txBody>
          <a:bodyPr wrap="square" rtlCol="0">
            <a:spAutoFit/>
          </a:bodyPr>
          <a:lstStyle/>
          <a:p>
            <a:r>
              <a:rPr lang="en-US" sz="1400" dirty="0">
                <a:solidFill>
                  <a:schemeClr val="bg1"/>
                </a:solidFill>
              </a:rPr>
              <a:t>John Lifer</a:t>
            </a:r>
          </a:p>
          <a:p>
            <a:r>
              <a:rPr lang="en-US" sz="1400" dirty="0">
                <a:solidFill>
                  <a:schemeClr val="bg1"/>
                </a:solidFill>
              </a:rPr>
              <a:t>#D-00000 / D5-213L</a:t>
            </a:r>
          </a:p>
          <a:p>
            <a:r>
              <a:rPr lang="en-US" sz="1400" dirty="0">
                <a:solidFill>
                  <a:schemeClr val="bg1"/>
                </a:solidFill>
              </a:rPr>
              <a:t>CSP-MCSP</a:t>
            </a:r>
          </a:p>
          <a:p>
            <a:r>
              <a:rPr lang="en-US" sz="1400" dirty="0">
                <a:solidFill>
                  <a:schemeClr val="bg1"/>
                </a:solidFill>
              </a:rPr>
              <a:t>P.O. Box 409020</a:t>
            </a:r>
          </a:p>
          <a:p>
            <a:r>
              <a:rPr lang="en-US" sz="1400" dirty="0">
                <a:solidFill>
                  <a:schemeClr val="bg1"/>
                </a:solidFill>
              </a:rPr>
              <a:t>Ione, CA 95640</a:t>
            </a:r>
          </a:p>
          <a:p>
            <a:endParaRPr lang="en-US" sz="1400" dirty="0">
              <a:solidFill>
                <a:schemeClr val="bg1"/>
              </a:solidFill>
            </a:endParaRPr>
          </a:p>
          <a:p>
            <a:r>
              <a:rPr lang="en-US" sz="1400" dirty="0">
                <a:solidFill>
                  <a:schemeClr val="bg1"/>
                </a:solidFill>
              </a:rPr>
              <a:t>October 12, 2020</a:t>
            </a:r>
          </a:p>
          <a:p>
            <a:endParaRPr lang="en-US" sz="1400" dirty="0">
              <a:solidFill>
                <a:schemeClr val="bg1"/>
              </a:solidFill>
            </a:endParaRPr>
          </a:p>
          <a:p>
            <a:r>
              <a:rPr lang="en-US" sz="1400" dirty="0">
                <a:solidFill>
                  <a:schemeClr val="bg1"/>
                </a:solidFill>
              </a:rPr>
              <a:t>Board of Parole Hearings (BPH)</a:t>
            </a:r>
          </a:p>
          <a:p>
            <a:r>
              <a:rPr lang="en-US" sz="1400" dirty="0">
                <a:solidFill>
                  <a:schemeClr val="bg1"/>
                </a:solidFill>
              </a:rPr>
              <a:t>P.O. Box 4036 </a:t>
            </a:r>
          </a:p>
          <a:p>
            <a:r>
              <a:rPr lang="en-US" sz="1400" dirty="0">
                <a:solidFill>
                  <a:schemeClr val="bg1"/>
                </a:solidFill>
              </a:rPr>
              <a:t>Sacramento, CA 95812</a:t>
            </a:r>
          </a:p>
          <a:p>
            <a:endParaRPr lang="en-US" sz="1400" dirty="0">
              <a:solidFill>
                <a:schemeClr val="bg1"/>
              </a:solidFill>
            </a:endParaRPr>
          </a:p>
          <a:p>
            <a:r>
              <a:rPr lang="en-US" sz="1400" dirty="0">
                <a:solidFill>
                  <a:schemeClr val="bg1"/>
                </a:solidFill>
              </a:rPr>
              <a:t>Re: Life Crime Impact Statement</a:t>
            </a:r>
          </a:p>
          <a:p>
            <a:endParaRPr lang="en-US" sz="1400" dirty="0">
              <a:solidFill>
                <a:schemeClr val="bg1"/>
              </a:solidFill>
            </a:endParaRPr>
          </a:p>
          <a:p>
            <a:r>
              <a:rPr lang="en-US" sz="1400" dirty="0">
                <a:solidFill>
                  <a:schemeClr val="bg1"/>
                </a:solidFill>
              </a:rPr>
              <a:t>Dear Honorable Commissioners:</a:t>
            </a:r>
          </a:p>
          <a:p>
            <a:endParaRPr lang="en-US" sz="1400" dirty="0">
              <a:solidFill>
                <a:schemeClr val="bg1"/>
              </a:solidFill>
            </a:endParaRPr>
          </a:p>
          <a:p>
            <a:r>
              <a:rPr lang="en-US" sz="1400" dirty="0">
                <a:solidFill>
                  <a:schemeClr val="bg1"/>
                </a:solidFill>
              </a:rPr>
              <a:t>My name is John Lifer #D-00000 and I am an inmate within the California Department of Corrections and Rehabilitation (CDCR). I submit this Life Crime Impact Statement for consideration at my parole hearing scheduled for December 3, 2020.</a:t>
            </a:r>
          </a:p>
          <a:p>
            <a:endParaRPr lang="en-US" sz="1400" dirty="0">
              <a:solidFill>
                <a:schemeClr val="bg1"/>
              </a:solidFill>
            </a:endParaRPr>
          </a:p>
          <a:p>
            <a:r>
              <a:rPr lang="en-US" sz="1400" dirty="0">
                <a:solidFill>
                  <a:schemeClr val="bg1"/>
                </a:solidFill>
              </a:rPr>
              <a:t>I am responsible for setting off a chain of deadly events on January 16, 1987, at Mr. G’s Bar in Bakersfield, California. The events resulted in the shooting death of Victim #1 (27 yrs.), and the terrorization of all witnesses present at the scene of </a:t>
            </a:r>
            <a:r>
              <a:rPr lang="en-US" sz="1400" u="sng" dirty="0">
                <a:solidFill>
                  <a:schemeClr val="bg1"/>
                </a:solidFill>
              </a:rPr>
              <a:t>my</a:t>
            </a:r>
            <a:r>
              <a:rPr lang="en-US" sz="1400" dirty="0">
                <a:solidFill>
                  <a:schemeClr val="bg1"/>
                </a:solidFill>
              </a:rPr>
              <a:t> crime, including the brother of Victim #1,</a:t>
            </a:r>
          </a:p>
          <a:p>
            <a:r>
              <a:rPr lang="en-US" sz="1400" dirty="0">
                <a:solidFill>
                  <a:schemeClr val="bg1"/>
                </a:solidFill>
              </a:rPr>
              <a:t>Victim #2 (24 yrs.)</a:t>
            </a:r>
          </a:p>
          <a:p>
            <a:endParaRPr lang="en-US" sz="1400" dirty="0">
              <a:solidFill>
                <a:schemeClr val="bg1"/>
              </a:solidFill>
            </a:endParaRPr>
          </a:p>
          <a:p>
            <a:r>
              <a:rPr lang="en-US" sz="1400" dirty="0">
                <a:solidFill>
                  <a:schemeClr val="bg1"/>
                </a:solidFill>
              </a:rPr>
              <a:t>While sitting at a table talking with his brother inside the bar, with his back to a nearby door, Victim #1 was shot in the back of the head five times -- at point blank range. The shooter was my co-defendant, Mike Lifer. I aided Mike Lifer in his escape from the scene of </a:t>
            </a:r>
            <a:r>
              <a:rPr lang="en-US" sz="1400" u="sng" dirty="0">
                <a:solidFill>
                  <a:schemeClr val="bg1"/>
                </a:solidFill>
              </a:rPr>
              <a:t>my</a:t>
            </a:r>
            <a:r>
              <a:rPr lang="en-US" sz="1400" dirty="0">
                <a:solidFill>
                  <a:schemeClr val="bg1"/>
                </a:solidFill>
              </a:rPr>
              <a:t> crime by driving him away in my car. Victim #2 suffered psychological and emotional trauma as he witnessed Mike Lifer point the gun to the back of his brother’s head, and fire; with blood and brain matter striking him in the face. Victim witnesses also suffered psychological and emotional trauma as they saw Victim #1 dying from his deadly wounds. Other people I have identified as victims is the family of </a:t>
            </a:r>
            <a:r>
              <a:rPr lang="en-US" sz="1400" u="sng" dirty="0">
                <a:solidFill>
                  <a:schemeClr val="bg1"/>
                </a:solidFill>
              </a:rPr>
              <a:t>Victim #1</a:t>
            </a:r>
            <a:r>
              <a:rPr lang="en-US" sz="1400" dirty="0">
                <a:solidFill>
                  <a:schemeClr val="bg1"/>
                </a:solidFill>
              </a:rPr>
              <a:t>; first responders, police; coroners; the surrounding community; prosecutors; and even the taxpayers of California.</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85687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817CD9-3D64-41CE-9457-92BA9FEB089C}"/>
              </a:ext>
            </a:extLst>
          </p:cNvPr>
          <p:cNvSpPr txBox="1"/>
          <p:nvPr/>
        </p:nvSpPr>
        <p:spPr>
          <a:xfrm>
            <a:off x="65944" y="61546"/>
            <a:ext cx="11913576" cy="6771084"/>
          </a:xfrm>
          <a:prstGeom prst="rect">
            <a:avLst/>
          </a:prstGeom>
          <a:noFill/>
        </p:spPr>
        <p:txBody>
          <a:bodyPr wrap="square" rtlCol="0">
            <a:spAutoFit/>
          </a:bodyPr>
          <a:lstStyle/>
          <a:p>
            <a:endParaRPr lang="en-US" sz="1400" dirty="0">
              <a:solidFill>
                <a:schemeClr val="bg1"/>
              </a:solidFill>
            </a:endParaRPr>
          </a:p>
          <a:p>
            <a:r>
              <a:rPr lang="en-US" sz="1400" dirty="0">
                <a:solidFill>
                  <a:schemeClr val="bg1"/>
                </a:solidFill>
              </a:rPr>
              <a:t>All of these events tragically transpired because I grew angry over Victim #1 refusing to front me drugs. After Victim #1 refused to front me drugs, I challenged  him to a fight. When Victim #1 declined to fight me, I made the decision to rob him. I informed Mike Lifer of Victim #1 refusal to front me drugs, and my intentions to rob Victim #1. Mike Lifer then walked out the back door of the bar -- around to the front door -- opened the door -- and shot Victim #1, killing him.</a:t>
            </a:r>
          </a:p>
          <a:p>
            <a:endParaRPr lang="en-US" sz="1400" dirty="0">
              <a:solidFill>
                <a:schemeClr val="bg1"/>
              </a:solidFill>
            </a:endParaRPr>
          </a:p>
          <a:p>
            <a:r>
              <a:rPr lang="en-US" sz="1400" dirty="0">
                <a:solidFill>
                  <a:schemeClr val="bg1"/>
                </a:solidFill>
              </a:rPr>
              <a:t>I struggle to find the words that can adequately describe the profound shame, regret, and sorrow I feel for </a:t>
            </a:r>
            <a:r>
              <a:rPr lang="en-US" sz="1400" u="sng" dirty="0">
                <a:solidFill>
                  <a:schemeClr val="bg1"/>
                </a:solidFill>
              </a:rPr>
              <a:t>my</a:t>
            </a:r>
            <a:r>
              <a:rPr lang="en-US" sz="1400" dirty="0">
                <a:solidFill>
                  <a:schemeClr val="bg1"/>
                </a:solidFill>
              </a:rPr>
              <a:t> crimes. </a:t>
            </a:r>
            <a:r>
              <a:rPr lang="en-US" sz="1400" u="sng" dirty="0">
                <a:solidFill>
                  <a:schemeClr val="bg1"/>
                </a:solidFill>
              </a:rPr>
              <a:t>My</a:t>
            </a:r>
            <a:r>
              <a:rPr lang="en-US" sz="1400" dirty="0">
                <a:solidFill>
                  <a:schemeClr val="bg1"/>
                </a:solidFill>
              </a:rPr>
              <a:t> crime was senseless. Making matters worse, instead of facing the consequences for </a:t>
            </a:r>
            <a:r>
              <a:rPr lang="en-US" sz="1400" u="sng" dirty="0">
                <a:solidFill>
                  <a:schemeClr val="bg1"/>
                </a:solidFill>
              </a:rPr>
              <a:t>my</a:t>
            </a:r>
            <a:r>
              <a:rPr lang="en-US" sz="1400" dirty="0">
                <a:solidFill>
                  <a:schemeClr val="bg1"/>
                </a:solidFill>
              </a:rPr>
              <a:t> crime, I fled from the scene. Instead of taking responsibility of </a:t>
            </a:r>
            <a:r>
              <a:rPr lang="en-US" sz="1400" u="sng" dirty="0">
                <a:solidFill>
                  <a:schemeClr val="bg1"/>
                </a:solidFill>
              </a:rPr>
              <a:t>my</a:t>
            </a:r>
            <a:r>
              <a:rPr lang="en-US" sz="1400" dirty="0">
                <a:solidFill>
                  <a:schemeClr val="bg1"/>
                </a:solidFill>
              </a:rPr>
              <a:t> crime, I blamed my co-defendant. Instead of making myself accountable for my actions, I litigated my case in the court all the while claiming to be a victim of the justice system.</a:t>
            </a:r>
          </a:p>
          <a:p>
            <a:endParaRPr lang="en-US" sz="1400" dirty="0">
              <a:solidFill>
                <a:schemeClr val="bg1"/>
              </a:solidFill>
            </a:endParaRPr>
          </a:p>
          <a:p>
            <a:r>
              <a:rPr lang="en-US" sz="1400" dirty="0">
                <a:solidFill>
                  <a:schemeClr val="bg1"/>
                </a:solidFill>
              </a:rPr>
              <a:t>As a result of </a:t>
            </a:r>
            <a:r>
              <a:rPr lang="en-US" sz="1400" u="sng" dirty="0">
                <a:solidFill>
                  <a:schemeClr val="bg1"/>
                </a:solidFill>
              </a:rPr>
              <a:t>my</a:t>
            </a:r>
            <a:r>
              <a:rPr lang="en-US" sz="1400" dirty="0">
                <a:solidFill>
                  <a:schemeClr val="bg1"/>
                </a:solidFill>
              </a:rPr>
              <a:t> crimes, family and friends will never hear the voice, laughter, or cries of Victim #1; they will never see his smile; and they will never feel his embrace. Victim #1 was only 27 yrs. old. He had a whole life yet to live. He could have been a father, grandfather, or great-grandfather. I had no right to deprive him of his right to life. I am sickened at the thought that the last thing Victim #1 saw was the look of horror upon his brother’s Victim #2 face. I am also sickened at the thought that the last look Victim #2 had of his brother alive, was a split-second look of bewilderment upon his brother’s face -- just before the bullets struck him dead. I thought long and hard about what if I was Victim #1 and Victim #2: I would not want to be murdered like that. And neither would I want my brother’s brain matter and blood all over my face. Victim #2 was likely distraught and depressed for many years, maybe even requiring medical or mental health attention for trauma. I can only imagine how difficult it must have been for him to call home to his parents and inform them that not only was their son murdered, but the manner in which he was. The shock and pain of the news likely caused his parents to experience many sleepless nights, with unrelenting tears. </a:t>
            </a:r>
          </a:p>
          <a:p>
            <a:endParaRPr lang="en-US" sz="1400" dirty="0">
              <a:solidFill>
                <a:schemeClr val="bg1"/>
              </a:solidFill>
            </a:endParaRPr>
          </a:p>
          <a:p>
            <a:r>
              <a:rPr lang="en-US" sz="1400" dirty="0">
                <a:solidFill>
                  <a:schemeClr val="bg1"/>
                </a:solidFill>
              </a:rPr>
              <a:t>Others who likely experienced sleepless nights were the victims who witnessed the shooting of saw Victim #1 and seeing the life drain from his body. These victims went to the bar for a relaxing evening, maybe after a hard day's work, never expecting to see another human being murdered right before their eyes. As result of </a:t>
            </a:r>
            <a:r>
              <a:rPr lang="en-US" sz="1400" u="sng" dirty="0">
                <a:solidFill>
                  <a:schemeClr val="bg1"/>
                </a:solidFill>
              </a:rPr>
              <a:t>my</a:t>
            </a:r>
            <a:r>
              <a:rPr lang="en-US" sz="1400" dirty="0">
                <a:solidFill>
                  <a:schemeClr val="bg1"/>
                </a:solidFill>
              </a:rPr>
              <a:t> crime, these victims may never set foot in a bar ever again. Even for first responders, police, coroners and prosecutors who had to deal with yet another wreckage of young life. No one wants to see another human being dead, especially with their brains blown out. </a:t>
            </a:r>
          </a:p>
          <a:p>
            <a:endParaRPr lang="en-US" sz="1400" dirty="0">
              <a:solidFill>
                <a:schemeClr val="bg1"/>
              </a:solidFill>
            </a:endParaRPr>
          </a:p>
          <a:p>
            <a:r>
              <a:rPr lang="en-US" sz="1400" dirty="0">
                <a:solidFill>
                  <a:schemeClr val="bg1"/>
                </a:solidFill>
              </a:rPr>
              <a:t>I think about the surrounding community who heard screaming sirens and saw flashing lights by police and ambulances, wondering what had happened; and wondering if they were in danger themselves. Fear may have propelled them to run to their homes, lock their doors, and maybe even arm themselves in self-defense. And speaking  of community, I think about the millions of dollars spent on my incarceration; all of which could have been better spent on education, public safety, and social programs.</a:t>
            </a:r>
          </a:p>
        </p:txBody>
      </p:sp>
    </p:spTree>
    <p:extLst>
      <p:ext uri="{BB962C8B-B14F-4D97-AF65-F5344CB8AC3E}">
        <p14:creationId xmlns:p14="http://schemas.microsoft.com/office/powerpoint/2010/main" val="353378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78580B-095B-4983-9E19-64D8E12EE2B5}"/>
              </a:ext>
            </a:extLst>
          </p:cNvPr>
          <p:cNvSpPr txBox="1"/>
          <p:nvPr/>
        </p:nvSpPr>
        <p:spPr>
          <a:xfrm>
            <a:off x="0" y="154820"/>
            <a:ext cx="11858172" cy="4370427"/>
          </a:xfrm>
          <a:prstGeom prst="rect">
            <a:avLst/>
          </a:prstGeom>
          <a:noFill/>
        </p:spPr>
        <p:txBody>
          <a:bodyPr wrap="square" rtlCol="0">
            <a:spAutoFit/>
          </a:bodyPr>
          <a:lstStyle/>
          <a:p>
            <a:r>
              <a:rPr lang="en-US" sz="1400" dirty="0">
                <a:solidFill>
                  <a:schemeClr val="bg1"/>
                </a:solidFill>
              </a:rPr>
              <a:t>In 2005, I had a near death experience following a prison riot in which I was stabbed several times. This was the pivotal point for me in my incarceration as I began to think how close I came to dying. Then I began to think about Victim #1. Thinking more and more about my life, wasted years inside institutions, and the destruction I caused in so many lives. I finally decided to stop the madness and seek help. I sought help in prison programs where we explore our lives, crimes, victims, addictions, criminality, and character defects. Talking more and more about </a:t>
            </a:r>
            <a:r>
              <a:rPr lang="en-US" sz="1400" u="sng" dirty="0">
                <a:solidFill>
                  <a:schemeClr val="bg1"/>
                </a:solidFill>
              </a:rPr>
              <a:t>my</a:t>
            </a:r>
            <a:r>
              <a:rPr lang="en-US" sz="1400" dirty="0">
                <a:solidFill>
                  <a:schemeClr val="bg1"/>
                </a:solidFill>
              </a:rPr>
              <a:t> crimes and victims has helped to deflate my ego and self-centeredness, increase my empathy for others, and make me more determined to be a better person.</a:t>
            </a:r>
          </a:p>
          <a:p>
            <a:endParaRPr lang="en-US" sz="1400" dirty="0">
              <a:solidFill>
                <a:schemeClr val="bg1"/>
              </a:solidFill>
            </a:endParaRPr>
          </a:p>
          <a:p>
            <a:r>
              <a:rPr lang="en-US" sz="1400" dirty="0">
                <a:solidFill>
                  <a:schemeClr val="bg1"/>
                </a:solidFill>
              </a:rPr>
              <a:t>In closing, I have finally discovered that the best way I can express my remorse is not only by taking responsibility for </a:t>
            </a:r>
            <a:r>
              <a:rPr lang="en-US" sz="1400" u="sng" dirty="0">
                <a:solidFill>
                  <a:schemeClr val="bg1"/>
                </a:solidFill>
              </a:rPr>
              <a:t>my</a:t>
            </a:r>
            <a:r>
              <a:rPr lang="en-US" sz="1400" dirty="0">
                <a:solidFill>
                  <a:schemeClr val="bg1"/>
                </a:solidFill>
              </a:rPr>
              <a:t> crimes, but by living differently. My record will reflect that I have 12 years disciplinary free with no association to gangs, criminals, substances, or violence.</a:t>
            </a:r>
          </a:p>
          <a:p>
            <a:r>
              <a:rPr lang="en-US" sz="1400" dirty="0">
                <a:solidFill>
                  <a:schemeClr val="bg1"/>
                </a:solidFill>
              </a:rPr>
              <a:t>I am thankful to God, family, friends, staff, and the many prison programs that have helped shaped me into the man I am today. And I am thankful for </a:t>
            </a:r>
            <a:r>
              <a:rPr lang="en-US" sz="1400">
                <a:solidFill>
                  <a:schemeClr val="bg1"/>
                </a:solidFill>
              </a:rPr>
              <a:t>the careful consideration </a:t>
            </a:r>
            <a:r>
              <a:rPr lang="en-US" sz="1400" dirty="0">
                <a:solidFill>
                  <a:schemeClr val="bg1"/>
                </a:solidFill>
              </a:rPr>
              <a:t>you give to this statement.</a:t>
            </a:r>
          </a:p>
          <a:p>
            <a:endParaRPr lang="en-US" sz="1400" dirty="0">
              <a:solidFill>
                <a:schemeClr val="bg1"/>
              </a:solidFill>
            </a:endParaRPr>
          </a:p>
          <a:p>
            <a:r>
              <a:rPr lang="en-US" sz="1400" dirty="0">
                <a:solidFill>
                  <a:schemeClr val="bg1"/>
                </a:solidFill>
              </a:rPr>
              <a:t>Respectfully Submitted,</a:t>
            </a:r>
          </a:p>
          <a:p>
            <a:endParaRPr lang="en-US" sz="1400" dirty="0">
              <a:solidFill>
                <a:schemeClr val="bg1"/>
              </a:solidFill>
            </a:endParaRPr>
          </a:p>
          <a:p>
            <a:endParaRPr lang="en-US" sz="1400" dirty="0">
              <a:solidFill>
                <a:schemeClr val="bg1"/>
              </a:solidFill>
            </a:endParaRPr>
          </a:p>
          <a:p>
            <a:r>
              <a:rPr lang="en-US" sz="1400" dirty="0">
                <a:solidFill>
                  <a:schemeClr val="bg1"/>
                </a:solidFill>
              </a:rPr>
              <a:t>John Lifer, #D-00000</a:t>
            </a:r>
          </a:p>
          <a:p>
            <a:endParaRPr lang="en-US" sz="1400" dirty="0">
              <a:solidFill>
                <a:schemeClr val="bg1"/>
              </a:solidFill>
            </a:endParaRPr>
          </a:p>
          <a:p>
            <a:r>
              <a:rPr lang="en-US" sz="1400" dirty="0">
                <a:solidFill>
                  <a:schemeClr val="bg1"/>
                </a:solidFill>
              </a:rPr>
              <a:t>Attachments: Letter of Apology to Victim #2</a:t>
            </a:r>
          </a:p>
          <a:p>
            <a:endParaRPr lang="en-US" sz="1400" dirty="0">
              <a:solidFill>
                <a:schemeClr val="bg1"/>
              </a:solidFill>
            </a:endParaRPr>
          </a:p>
          <a:p>
            <a:endParaRPr lang="en-US" sz="1200" dirty="0"/>
          </a:p>
        </p:txBody>
      </p:sp>
    </p:spTree>
    <p:extLst>
      <p:ext uri="{BB962C8B-B14F-4D97-AF65-F5344CB8AC3E}">
        <p14:creationId xmlns:p14="http://schemas.microsoft.com/office/powerpoint/2010/main" val="294198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lstStyle/>
          <a:p>
            <a:pPr algn="ctr"/>
            <a:r>
              <a:rPr lang="en-US" dirty="0"/>
              <a:t>Why Write a Letter of Remorse and Victim Impact Statement? </a:t>
            </a:r>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a:bodyPr>
          <a:lstStyle/>
          <a:p>
            <a:endParaRPr lang="en-US" sz="2400" dirty="0"/>
          </a:p>
          <a:p>
            <a:endParaRPr lang="en-US" sz="2400" dirty="0"/>
          </a:p>
        </p:txBody>
      </p:sp>
      <p:sp>
        <p:nvSpPr>
          <p:cNvPr id="6" name="TextBox 5">
            <a:extLst>
              <a:ext uri="{FF2B5EF4-FFF2-40B4-BE49-F238E27FC236}">
                <a16:creationId xmlns:a16="http://schemas.microsoft.com/office/drawing/2014/main" id="{1A199BC8-EAD6-45A9-A9D1-475477112982}"/>
              </a:ext>
            </a:extLst>
          </p:cNvPr>
          <p:cNvSpPr txBox="1"/>
          <p:nvPr/>
        </p:nvSpPr>
        <p:spPr>
          <a:xfrm>
            <a:off x="3048699" y="6604084"/>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spTree>
    <p:extLst>
      <p:ext uri="{BB962C8B-B14F-4D97-AF65-F5344CB8AC3E}">
        <p14:creationId xmlns:p14="http://schemas.microsoft.com/office/powerpoint/2010/main" val="274584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Key Components of a Statement</a:t>
            </a:r>
          </a:p>
        </p:txBody>
      </p:sp>
      <p:sp>
        <p:nvSpPr>
          <p:cNvPr id="3" name="TextBox 2">
            <a:extLst>
              <a:ext uri="{FF2B5EF4-FFF2-40B4-BE49-F238E27FC236}">
                <a16:creationId xmlns:a16="http://schemas.microsoft.com/office/drawing/2014/main" id="{79BE842D-EA46-4E1E-B50F-83E7735E42FF}"/>
              </a:ext>
            </a:extLst>
          </p:cNvPr>
          <p:cNvSpPr txBox="1"/>
          <p:nvPr/>
        </p:nvSpPr>
        <p:spPr>
          <a:xfrm>
            <a:off x="398078" y="2534446"/>
            <a:ext cx="11589323" cy="369331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chemeClr val="bg1"/>
                </a:solidFill>
              </a:rPr>
              <a:t>WHO - did you harm – Name and Ages – More in common, than not.</a:t>
            </a:r>
          </a:p>
          <a:p>
            <a:endParaRPr lang="en-US" sz="2400" dirty="0">
              <a:solidFill>
                <a:schemeClr val="bg1"/>
              </a:solidFill>
            </a:endParaRPr>
          </a:p>
          <a:p>
            <a:pPr marL="285750" indent="-285750">
              <a:buFont typeface="Wingdings" panose="05000000000000000000" pitchFamily="2" charset="2"/>
              <a:buChar char="Ø"/>
            </a:pPr>
            <a:r>
              <a:rPr lang="en-US" sz="2400" dirty="0">
                <a:solidFill>
                  <a:schemeClr val="bg1"/>
                </a:solidFill>
              </a:rPr>
              <a:t>HOW - were they injured – from largest to smallest</a:t>
            </a:r>
          </a:p>
          <a:p>
            <a:endParaRPr lang="en-US" sz="2400" dirty="0">
              <a:solidFill>
                <a:schemeClr val="bg1"/>
              </a:solidFill>
            </a:endParaRPr>
          </a:p>
          <a:p>
            <a:pPr marL="285750" indent="-285750">
              <a:buFont typeface="Wingdings" panose="05000000000000000000" pitchFamily="2" charset="2"/>
              <a:buChar char="Ø"/>
            </a:pPr>
            <a:r>
              <a:rPr lang="en-US" sz="2400" dirty="0">
                <a:solidFill>
                  <a:schemeClr val="bg1"/>
                </a:solidFill>
              </a:rPr>
              <a:t>WHY - less emphasis</a:t>
            </a:r>
          </a:p>
          <a:p>
            <a:endParaRPr lang="en-US" sz="2400" dirty="0">
              <a:solidFill>
                <a:schemeClr val="bg1"/>
              </a:solidFill>
            </a:endParaRPr>
          </a:p>
          <a:p>
            <a:pPr marL="285750" indent="-285750">
              <a:buFont typeface="Wingdings" panose="05000000000000000000" pitchFamily="2" charset="2"/>
              <a:buChar char="Ø"/>
            </a:pPr>
            <a:r>
              <a:rPr lang="en-US" sz="2400" dirty="0">
                <a:solidFill>
                  <a:schemeClr val="bg1"/>
                </a:solidFill>
              </a:rPr>
              <a:t>REVIEW – trial transcripts, Probation Officer’s Report, Sentencing Transcript, Police Reports, and Autopsy Reports</a:t>
            </a:r>
          </a:p>
          <a:p>
            <a:endParaRPr lang="en-US" sz="2400" dirty="0"/>
          </a:p>
          <a:p>
            <a:endParaRPr lang="en-US" dirty="0"/>
          </a:p>
        </p:txBody>
      </p:sp>
      <p:sp>
        <p:nvSpPr>
          <p:cNvPr id="5" name="TextBox 4">
            <a:extLst>
              <a:ext uri="{FF2B5EF4-FFF2-40B4-BE49-F238E27FC236}">
                <a16:creationId xmlns:a16="http://schemas.microsoft.com/office/drawing/2014/main" id="{F55D649F-D695-4573-B9E0-32A787D3EDB5}"/>
              </a:ext>
            </a:extLst>
          </p:cNvPr>
          <p:cNvSpPr txBox="1"/>
          <p:nvPr/>
        </p:nvSpPr>
        <p:spPr>
          <a:xfrm>
            <a:off x="3048699" y="6584979"/>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6" name="Picture 5">
            <a:extLst>
              <a:ext uri="{FF2B5EF4-FFF2-40B4-BE49-F238E27FC236}">
                <a16:creationId xmlns:a16="http://schemas.microsoft.com/office/drawing/2014/main" id="{35A5EF5A-943C-4F03-B327-EE07FC5F15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43301" y="370153"/>
            <a:ext cx="2368378" cy="201168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72335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D396-4696-A7B7-D41B1F1B98A6}"/>
              </a:ext>
            </a:extLst>
          </p:cNvPr>
          <p:cNvSpPr>
            <a:spLocks noGrp="1"/>
          </p:cNvSpPr>
          <p:nvPr>
            <p:ph type="title"/>
          </p:nvPr>
        </p:nvSpPr>
        <p:spPr/>
        <p:txBody>
          <a:bodyPr/>
          <a:lstStyle/>
          <a:p>
            <a:r>
              <a:rPr lang="en-US" dirty="0"/>
              <a:t>Special Considerations on Impact</a:t>
            </a:r>
          </a:p>
        </p:txBody>
      </p:sp>
      <p:sp>
        <p:nvSpPr>
          <p:cNvPr id="3" name="TextBox 2">
            <a:extLst>
              <a:ext uri="{FF2B5EF4-FFF2-40B4-BE49-F238E27FC236}">
                <a16:creationId xmlns:a16="http://schemas.microsoft.com/office/drawing/2014/main" id="{79BE842D-EA46-4E1E-B50F-83E7735E42FF}"/>
              </a:ext>
            </a:extLst>
          </p:cNvPr>
          <p:cNvSpPr txBox="1"/>
          <p:nvPr/>
        </p:nvSpPr>
        <p:spPr>
          <a:xfrm>
            <a:off x="301337" y="2566898"/>
            <a:ext cx="11589323" cy="369331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Gangs – perpetual war, innocent bystanders.</a:t>
            </a:r>
          </a:p>
          <a:p>
            <a:endParaRPr lang="en-US" sz="2400" dirty="0">
              <a:solidFill>
                <a:schemeClr val="bg1"/>
              </a:solidFill>
            </a:endParaRPr>
          </a:p>
          <a:p>
            <a:pPr marL="342900" indent="-342900">
              <a:buFont typeface="Wingdings" panose="05000000000000000000" pitchFamily="2" charset="2"/>
              <a:buChar char="Ø"/>
            </a:pPr>
            <a:r>
              <a:rPr lang="en-US" sz="2400" dirty="0">
                <a:solidFill>
                  <a:schemeClr val="bg1"/>
                </a:solidFill>
              </a:rPr>
              <a:t>Sex crimes – invisible scars, calcified wounds, shame, can’t talk about it.</a:t>
            </a:r>
          </a:p>
          <a:p>
            <a:endParaRPr lang="en-US" sz="2400" dirty="0">
              <a:solidFill>
                <a:schemeClr val="bg1"/>
              </a:solidFill>
            </a:endParaRPr>
          </a:p>
          <a:p>
            <a:pPr marL="342900" indent="-342900">
              <a:buFont typeface="Wingdings" panose="05000000000000000000" pitchFamily="2" charset="2"/>
              <a:buChar char="Ø"/>
            </a:pPr>
            <a:r>
              <a:rPr lang="en-US" sz="2400" dirty="0">
                <a:solidFill>
                  <a:schemeClr val="bg1"/>
                </a:solidFill>
              </a:rPr>
              <a:t>Domestic violence – violence in the home, ruptured families.</a:t>
            </a:r>
          </a:p>
          <a:p>
            <a:endParaRPr lang="en-US" sz="2400" dirty="0">
              <a:solidFill>
                <a:schemeClr val="bg1"/>
              </a:solidFill>
            </a:endParaRPr>
          </a:p>
          <a:p>
            <a:pPr marL="342900" indent="-342900">
              <a:buFont typeface="Wingdings" panose="05000000000000000000" pitchFamily="2" charset="2"/>
              <a:buChar char="Ø"/>
            </a:pPr>
            <a:r>
              <a:rPr lang="en-US" sz="2400" dirty="0">
                <a:solidFill>
                  <a:schemeClr val="bg1"/>
                </a:solidFill>
              </a:rPr>
              <a:t>Children – uniquely vulnerable and larger loss of life.</a:t>
            </a:r>
          </a:p>
          <a:p>
            <a:endParaRPr lang="en-US" sz="2400" dirty="0">
              <a:solidFill>
                <a:schemeClr val="bg1"/>
              </a:solidFill>
            </a:endParaRPr>
          </a:p>
          <a:p>
            <a:pPr marL="342900" indent="-342900">
              <a:buFont typeface="Wingdings" panose="05000000000000000000" pitchFamily="2" charset="2"/>
              <a:buChar char="Ø"/>
            </a:pPr>
            <a:r>
              <a:rPr lang="en-US" sz="2400" dirty="0">
                <a:solidFill>
                  <a:schemeClr val="bg1"/>
                </a:solidFill>
              </a:rPr>
              <a:t>Elderly – uniquely vulnerable</a:t>
            </a:r>
          </a:p>
          <a:p>
            <a:endParaRPr lang="en-US" dirty="0"/>
          </a:p>
        </p:txBody>
      </p:sp>
      <p:sp>
        <p:nvSpPr>
          <p:cNvPr id="5" name="TextBox 4">
            <a:extLst>
              <a:ext uri="{FF2B5EF4-FFF2-40B4-BE49-F238E27FC236}">
                <a16:creationId xmlns:a16="http://schemas.microsoft.com/office/drawing/2014/main" id="{F55D649F-D695-4573-B9E0-32A787D3EDB5}"/>
              </a:ext>
            </a:extLst>
          </p:cNvPr>
          <p:cNvSpPr txBox="1"/>
          <p:nvPr/>
        </p:nvSpPr>
        <p:spPr>
          <a:xfrm>
            <a:off x="3048698" y="6604084"/>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6" name="Picture 5" descr="A group of people in a park&#10;&#10;Description automatically generated">
            <a:extLst>
              <a:ext uri="{FF2B5EF4-FFF2-40B4-BE49-F238E27FC236}">
                <a16:creationId xmlns:a16="http://schemas.microsoft.com/office/drawing/2014/main" id="{20FB1B5F-D822-4371-833D-399FC36099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78959" y="370153"/>
            <a:ext cx="2230446" cy="184708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0027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lstStyle/>
          <a:p>
            <a:r>
              <a:rPr lang="en-US" dirty="0"/>
              <a:t>What are your next steps?</a:t>
            </a: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4505" y="817447"/>
            <a:ext cx="952500" cy="952500"/>
          </a:xfrm>
          <a:prstGeom prst="rect">
            <a:avLst/>
          </a:prstGeom>
        </p:spPr>
      </p:pic>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p:txBody>
          <a:bodyPr/>
          <a:lstStyle/>
          <a:p>
            <a:r>
              <a:rPr lang="en-US" dirty="0">
                <a:solidFill>
                  <a:schemeClr val="bg1"/>
                </a:solidFill>
              </a:rPr>
              <a:t>Think about your crime</a:t>
            </a:r>
          </a:p>
        </p:txBody>
      </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p:txBody>
          <a:bodyPr/>
          <a:lstStyle/>
          <a:p>
            <a:r>
              <a:rPr lang="en-US" dirty="0">
                <a:solidFill>
                  <a:schemeClr val="bg1"/>
                </a:solidFill>
              </a:rPr>
              <a:t>Put yourself in their shoes</a:t>
            </a:r>
          </a:p>
        </p:txBody>
      </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p:txBody>
          <a:bodyPr/>
          <a:lstStyle/>
          <a:p>
            <a:r>
              <a:rPr lang="en-US" dirty="0">
                <a:solidFill>
                  <a:schemeClr val="bg1"/>
                </a:solidFill>
              </a:rPr>
              <a:t>Start writing</a:t>
            </a:r>
          </a:p>
        </p:txBody>
      </p:sp>
      <p:sp>
        <p:nvSpPr>
          <p:cNvPr id="77" name="Text Placeholder 76">
            <a:extLst>
              <a:ext uri="{FF2B5EF4-FFF2-40B4-BE49-F238E27FC236}">
                <a16:creationId xmlns:a16="http://schemas.microsoft.com/office/drawing/2014/main" id="{32AB4371-99E9-4FD0-A119-1CF96F2D3EE6}"/>
              </a:ext>
            </a:extLst>
          </p:cNvPr>
          <p:cNvSpPr>
            <a:spLocks noGrp="1"/>
          </p:cNvSpPr>
          <p:nvPr>
            <p:ph type="body" sz="quarter" idx="16"/>
          </p:nvPr>
        </p:nvSpPr>
        <p:spPr/>
        <p:txBody>
          <a:bodyPr/>
          <a:lstStyle/>
          <a:p>
            <a:r>
              <a:rPr lang="en-US" dirty="0">
                <a:solidFill>
                  <a:schemeClr val="bg1"/>
                </a:solidFill>
              </a:rPr>
              <a:t>Make amends</a:t>
            </a:r>
          </a:p>
        </p:txBody>
      </p:sp>
      <p:grpSp>
        <p:nvGrpSpPr>
          <p:cNvPr id="44" name="Group 43" descr="steps graphic">
            <a:extLst>
              <a:ext uri="{FF2B5EF4-FFF2-40B4-BE49-F238E27FC236}">
                <a16:creationId xmlns:a16="http://schemas.microsoft.com/office/drawing/2014/main" id="{6EB24599-0719-48BC-AB48-E49D34953116}"/>
              </a:ext>
              <a:ext uri="{C183D7F6-B498-43B3-948B-1728B52AA6E4}">
                <adec:decorative xmlns:adec="http://schemas.microsoft.com/office/drawing/2017/decorative" val="1"/>
              </a:ext>
            </a:extLst>
          </p:cNvPr>
          <p:cNvGrpSpPr/>
          <p:nvPr/>
        </p:nvGrpSpPr>
        <p:grpSpPr>
          <a:xfrm>
            <a:off x="6431766" y="2139824"/>
            <a:ext cx="5184000" cy="3831576"/>
            <a:chOff x="6431766" y="2076324"/>
            <a:chExt cx="5184000" cy="3831576"/>
          </a:xfrm>
        </p:grpSpPr>
        <p:grpSp>
          <p:nvGrpSpPr>
            <p:cNvPr id="9" name="Group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10" name="Freeform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1" name="Freeform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2" name="Freeform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14" name="Freeform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5" name="Freeform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6" name="Freeform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grpSp>
          <p:nvGrpSpPr>
            <p:cNvPr id="17" name="Group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18" name="Freeform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9" name="Freeform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0" name="Freeform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21" name="Group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2" name="Freeform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3" name="Freeform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4" name="Freeform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4" name="Group 3">
              <a:extLst>
                <a:ext uri="{FF2B5EF4-FFF2-40B4-BE49-F238E27FC236}">
                  <a16:creationId xmlns:a16="http://schemas.microsoft.com/office/drawing/2014/main" id="{BC384F39-BE7C-4DC7-9463-38206393DEC4}"/>
                </a:ext>
              </a:extLst>
            </p:cNvPr>
            <p:cNvGrpSpPr/>
            <p:nvPr/>
          </p:nvGrpSpPr>
          <p:grpSpPr>
            <a:xfrm>
              <a:off x="7668115" y="3549446"/>
              <a:ext cx="529043" cy="396000"/>
              <a:chOff x="7687796" y="3553060"/>
              <a:chExt cx="529043" cy="396000"/>
            </a:xfrm>
          </p:grpSpPr>
          <p:sp>
            <p:nvSpPr>
              <p:cNvPr id="26" name="Teardrop 25">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27" name="Oval 26">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8" name="TextBox 37">
                <a:extLst>
                  <a:ext uri="{FF2B5EF4-FFF2-40B4-BE49-F238E27FC236}">
                    <a16:creationId xmlns:a16="http://schemas.microsoft.com/office/drawing/2014/main" id="{DCF68FA9-42C6-4204-B804-635DC098A56A}"/>
                  </a:ext>
                </a:extLst>
              </p:cNvPr>
              <p:cNvSpPr txBox="1">
                <a:spLocks noChangeArrowheads="1"/>
              </p:cNvSpPr>
              <p:nvPr/>
            </p:nvSpPr>
            <p:spPr bwMode="auto">
              <a:xfrm>
                <a:off x="7687796" y="358789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2</a:t>
                </a:r>
              </a:p>
            </p:txBody>
          </p:sp>
        </p:grpSp>
        <p:grpSp>
          <p:nvGrpSpPr>
            <p:cNvPr id="5" name="Group 4">
              <a:extLst>
                <a:ext uri="{FF2B5EF4-FFF2-40B4-BE49-F238E27FC236}">
                  <a16:creationId xmlns:a16="http://schemas.microsoft.com/office/drawing/2014/main" id="{93A0B2E9-CE29-4F7C-AFC9-679B8873B095}"/>
                </a:ext>
              </a:extLst>
            </p:cNvPr>
            <p:cNvGrpSpPr/>
            <p:nvPr/>
          </p:nvGrpSpPr>
          <p:grpSpPr>
            <a:xfrm>
              <a:off x="6694640" y="4272888"/>
              <a:ext cx="527478" cy="396000"/>
              <a:chOff x="6694640" y="4272888"/>
              <a:chExt cx="527478" cy="396000"/>
            </a:xfrm>
          </p:grpSpPr>
          <p:sp>
            <p:nvSpPr>
              <p:cNvPr id="29" name="Teardrop 28">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0" name="Oval 29">
                <a:extLst>
                  <a:ext uri="{FF2B5EF4-FFF2-40B4-BE49-F238E27FC236}">
                    <a16:creationId xmlns:a16="http://schemas.microsoft.com/office/drawing/2014/main" id="{0538BF2D-7205-429C-9920-69C767E77FD5}"/>
                  </a:ext>
                </a:extLst>
              </p:cNvPr>
              <p:cNvSpPr/>
              <p:nvPr/>
            </p:nvSpPr>
            <p:spPr>
              <a:xfrm>
                <a:off x="6807876" y="432073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7" name="TextBox 36">
                <a:extLst>
                  <a:ext uri="{FF2B5EF4-FFF2-40B4-BE49-F238E27FC236}">
                    <a16:creationId xmlns:a16="http://schemas.microsoft.com/office/drawing/2014/main" id="{9CCC179C-E666-4CBA-8225-E9AE8F63B9C3}"/>
                  </a:ext>
                </a:extLst>
              </p:cNvPr>
              <p:cNvSpPr txBox="1">
                <a:spLocks noChangeArrowheads="1"/>
              </p:cNvSpPr>
              <p:nvPr/>
            </p:nvSpPr>
            <p:spPr bwMode="auto">
              <a:xfrm>
                <a:off x="6694640" y="4304252"/>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grpSp>
        <p:grpSp>
          <p:nvGrpSpPr>
            <p:cNvPr id="3" name="Group 2">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66" name="Oval 65">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67" name="TextBox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3</a:t>
                </a:r>
              </a:p>
            </p:txBody>
          </p:sp>
          <p:sp>
            <p:nvSpPr>
              <p:cNvPr id="68" name="Teardrop 67">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nvGrpSpPr>
            <p:cNvPr id="8" name="Group 7">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6" name="Group 5">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69" name="Oval 68">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70" name="TextBox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4</a:t>
                  </a:r>
                </a:p>
              </p:txBody>
            </p:sp>
          </p:grpSp>
          <p:sp>
            <p:nvSpPr>
              <p:cNvPr id="71" name="Teardrop 70">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sp>
        <p:nvSpPr>
          <p:cNvPr id="73" name="TextBox 72">
            <a:extLst>
              <a:ext uri="{FF2B5EF4-FFF2-40B4-BE49-F238E27FC236}">
                <a16:creationId xmlns:a16="http://schemas.microsoft.com/office/drawing/2014/main" id="{5DE4CB36-EF4D-430E-89F3-5302CA976B6F}"/>
              </a:ext>
            </a:extLst>
          </p:cNvPr>
          <p:cNvSpPr txBox="1"/>
          <p:nvPr/>
        </p:nvSpPr>
        <p:spPr>
          <a:xfrm>
            <a:off x="2402200" y="6603460"/>
            <a:ext cx="61701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36" name="Picture 35">
            <a:extLst>
              <a:ext uri="{FF2B5EF4-FFF2-40B4-BE49-F238E27FC236}">
                <a16:creationId xmlns:a16="http://schemas.microsoft.com/office/drawing/2014/main" id="{59357866-3947-4EDA-9D8E-D9D6099C898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57270" y="2135928"/>
            <a:ext cx="1243184" cy="822960"/>
          </a:xfrm>
          <a:prstGeom prst="rect">
            <a:avLst/>
          </a:prstGeom>
        </p:spPr>
      </p:pic>
      <p:pic>
        <p:nvPicPr>
          <p:cNvPr id="40" name="Picture 39" descr="Text, letter&#10;&#10;Description automatically generated">
            <a:extLst>
              <a:ext uri="{FF2B5EF4-FFF2-40B4-BE49-F238E27FC236}">
                <a16:creationId xmlns:a16="http://schemas.microsoft.com/office/drawing/2014/main" id="{7F6DF65D-D11B-42B0-98FA-89094162702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47820" y="3072541"/>
            <a:ext cx="1235675" cy="822960"/>
          </a:xfrm>
          <a:prstGeom prst="rect">
            <a:avLst/>
          </a:prstGeom>
        </p:spPr>
      </p:pic>
      <p:pic>
        <p:nvPicPr>
          <p:cNvPr id="60" name="Picture 59" descr="A person standing next to a person&#10;&#10;Description automatically generated">
            <a:extLst>
              <a:ext uri="{FF2B5EF4-FFF2-40B4-BE49-F238E27FC236}">
                <a16:creationId xmlns:a16="http://schemas.microsoft.com/office/drawing/2014/main" id="{B79ED487-1D47-44DF-9CAF-DA0DBD534C0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68102" y="4930171"/>
            <a:ext cx="1233563" cy="822960"/>
          </a:xfrm>
          <a:prstGeom prst="rect">
            <a:avLst/>
          </a:prstGeom>
        </p:spPr>
      </p:pic>
      <p:pic>
        <p:nvPicPr>
          <p:cNvPr id="80" name="Picture 79" descr="A close up of a device&#10;&#10;Description automatically generated">
            <a:extLst>
              <a:ext uri="{FF2B5EF4-FFF2-40B4-BE49-F238E27FC236}">
                <a16:creationId xmlns:a16="http://schemas.microsoft.com/office/drawing/2014/main" id="{3A705E32-7DD3-4CB2-A625-98672C2ACAAA}"/>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565660" y="3984708"/>
            <a:ext cx="1234440" cy="822960"/>
          </a:xfrm>
          <a:prstGeom prst="rect">
            <a:avLst/>
          </a:prstGeom>
        </p:spPr>
      </p:pic>
    </p:spTree>
    <p:extLst>
      <p:ext uri="{BB962C8B-B14F-4D97-AF65-F5344CB8AC3E}">
        <p14:creationId xmlns:p14="http://schemas.microsoft.com/office/powerpoint/2010/main" val="408945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99934F2-031E-483D-974E-BE5E547B411F}"/>
              </a:ext>
            </a:extLst>
          </p:cNvPr>
          <p:cNvSpPr>
            <a:spLocks noGrp="1"/>
          </p:cNvSpPr>
          <p:nvPr>
            <p:ph type="ftr" sz="quarter" idx="11"/>
          </p:nvPr>
        </p:nvSpPr>
        <p:spPr>
          <a:xfrm>
            <a:off x="2145283" y="5945514"/>
            <a:ext cx="1999086" cy="785528"/>
          </a:xfrm>
        </p:spPr>
        <p:txBody>
          <a:bodyPr anchor="ctr">
            <a:normAutofit fontScale="70000" lnSpcReduction="20000"/>
          </a:bodyPr>
          <a:lstStyle/>
          <a:p>
            <a:pPr algn="ctr">
              <a:spcAft>
                <a:spcPts val="600"/>
              </a:spcAft>
            </a:pPr>
            <a:r>
              <a:rPr lang="en-US" spc="100" dirty="0">
                <a:solidFill>
                  <a:schemeClr val="bg1"/>
                </a:solidFill>
              </a:rPr>
              <a:t>P.O. Box 2809</a:t>
            </a:r>
          </a:p>
          <a:p>
            <a:pPr algn="ctr">
              <a:spcAft>
                <a:spcPts val="600"/>
              </a:spcAft>
            </a:pPr>
            <a:r>
              <a:rPr lang="en-US" spc="100" noProof="0" dirty="0">
                <a:solidFill>
                  <a:schemeClr val="bg1"/>
                </a:solidFill>
              </a:rPr>
              <a:t>San Francisco, CA 94126</a:t>
            </a:r>
          </a:p>
          <a:p>
            <a:pPr algn="ctr">
              <a:spcAft>
                <a:spcPts val="600"/>
              </a:spcAft>
            </a:pPr>
            <a:r>
              <a:rPr lang="en-US" spc="100" noProof="0" dirty="0">
                <a:solidFill>
                  <a:schemeClr val="bg1"/>
                </a:solidFill>
                <a:hlinkClick r:id="rId3">
                  <a:extLst>
                    <a:ext uri="{A12FA001-AC4F-418D-AE19-62706E023703}">
                      <ahyp:hlinkClr xmlns:ahyp="http://schemas.microsoft.com/office/drawing/2018/hyperlinkcolor" val="tx"/>
                    </a:ext>
                  </a:extLst>
                </a:hlinkClick>
              </a:rPr>
              <a:t>www.prisonerattorney.com</a:t>
            </a:r>
            <a:endParaRPr lang="en-US" spc="100" noProof="0" dirty="0">
              <a:solidFill>
                <a:schemeClr val="bg1"/>
              </a:solidFill>
            </a:endParaRPr>
          </a:p>
          <a:p>
            <a:pPr algn="ctr">
              <a:spcAft>
                <a:spcPts val="600"/>
              </a:spcAft>
            </a:pPr>
            <a:r>
              <a:rPr lang="en-US" spc="100" noProof="0" dirty="0">
                <a:solidFill>
                  <a:schemeClr val="bg1"/>
                </a:solidFill>
                <a:hlinkClick r:id="rId4">
                  <a:extLst>
                    <a:ext uri="{A12FA001-AC4F-418D-AE19-62706E023703}">
                      <ahyp:hlinkClr xmlns:ahyp="http://schemas.microsoft.com/office/drawing/2018/hyperlinkcolor" val="tx"/>
                    </a:ext>
                  </a:extLst>
                </a:hlinkClick>
              </a:rPr>
              <a:t>www.charlescarbone.com</a:t>
            </a:r>
            <a:r>
              <a:rPr lang="en-US" spc="100" noProof="0" dirty="0">
                <a:solidFill>
                  <a:schemeClr val="bg1"/>
                </a:solidFill>
              </a:rPr>
              <a:t> </a:t>
            </a:r>
          </a:p>
          <a:p>
            <a:pPr>
              <a:spcAft>
                <a:spcPts val="600"/>
              </a:spcAft>
            </a:pPr>
            <a:endParaRPr lang="en-US" noProof="0" dirty="0"/>
          </a:p>
        </p:txBody>
      </p:sp>
      <p:sp>
        <p:nvSpPr>
          <p:cNvPr id="20" name="Title 2">
            <a:extLst>
              <a:ext uri="{FF2B5EF4-FFF2-40B4-BE49-F238E27FC236}">
                <a16:creationId xmlns:a16="http://schemas.microsoft.com/office/drawing/2014/main" id="{B6ADFEEC-48AC-437E-9CB7-CCDA42B981C8}"/>
              </a:ext>
            </a:extLst>
          </p:cNvPr>
          <p:cNvSpPr>
            <a:spLocks noGrp="1"/>
          </p:cNvSpPr>
          <p:nvPr>
            <p:ph type="title"/>
          </p:nvPr>
        </p:nvSpPr>
        <p:spPr>
          <a:xfrm>
            <a:off x="2106132" y="735087"/>
            <a:ext cx="3060802" cy="1080938"/>
          </a:xfrm>
        </p:spPr>
        <p:txBody>
          <a:bodyPr anchor="ctr">
            <a:normAutofit/>
          </a:bodyPr>
          <a:lstStyle/>
          <a:p>
            <a:r>
              <a:rPr lang="en-US" sz="2800" dirty="0"/>
              <a:t>Charles Carbone, Attorney</a:t>
            </a:r>
          </a:p>
        </p:txBody>
      </p:sp>
      <p:sp>
        <p:nvSpPr>
          <p:cNvPr id="27" name="Text Placeholder 4">
            <a:extLst>
              <a:ext uri="{FF2B5EF4-FFF2-40B4-BE49-F238E27FC236}">
                <a16:creationId xmlns:a16="http://schemas.microsoft.com/office/drawing/2014/main" id="{07D5618B-4FEA-4409-894B-746C7EE2BE3F}"/>
              </a:ext>
            </a:extLst>
          </p:cNvPr>
          <p:cNvSpPr>
            <a:spLocks noGrp="1"/>
          </p:cNvSpPr>
          <p:nvPr>
            <p:ph type="body" sz="quarter" idx="19"/>
          </p:nvPr>
        </p:nvSpPr>
        <p:spPr>
          <a:xfrm>
            <a:off x="8662988" y="746125"/>
            <a:ext cx="3452812" cy="1058862"/>
          </a:xfrm>
        </p:spPr>
        <p:txBody>
          <a:bodyPr/>
          <a:lstStyle/>
          <a:p>
            <a:r>
              <a:rPr lang="en-US" dirty="0"/>
              <a:t>Steve Castillo, Paralegal</a:t>
            </a:r>
          </a:p>
        </p:txBody>
      </p:sp>
      <p:pic>
        <p:nvPicPr>
          <p:cNvPr id="6" name="Content Placeholder 5" descr="A person wearing a suit and tie smiling at the camera&#10;&#10;Description automatically generated">
            <a:extLst>
              <a:ext uri="{FF2B5EF4-FFF2-40B4-BE49-F238E27FC236}">
                <a16:creationId xmlns:a16="http://schemas.microsoft.com/office/drawing/2014/main" id="{037B8BE6-2416-4854-AAE8-FD17875D434A}"/>
              </a:ext>
            </a:extLst>
          </p:cNvPr>
          <p:cNvPicPr>
            <a:picLocks noGrp="1" noChangeAspect="1"/>
          </p:cNvPicPr>
          <p:nvPr>
            <p:ph sz="quarter" idx="20"/>
          </p:nvPr>
        </p:nvPicPr>
        <p:blipFill rotWithShape="1">
          <a:blip r:embed="rId5"/>
          <a:srcRect r="4" b="14174"/>
          <a:stretch/>
        </p:blipFill>
        <p:spPr>
          <a:xfrm>
            <a:off x="1685407" y="2130150"/>
            <a:ext cx="3060802" cy="3713162"/>
          </a:xfrm>
          <a:noFill/>
          <a:effectLst>
            <a:innerShdw blurRad="63500" dist="50800" dir="2700000">
              <a:prstClr val="black">
                <a:alpha val="50000"/>
              </a:prstClr>
            </a:innerShdw>
          </a:effectLst>
        </p:spPr>
      </p:pic>
      <p:pic>
        <p:nvPicPr>
          <p:cNvPr id="15" name="Picture 14" descr="A person wearing a suit and tie&#10;&#10;Description automatically generated">
            <a:extLst>
              <a:ext uri="{FF2B5EF4-FFF2-40B4-BE49-F238E27FC236}">
                <a16:creationId xmlns:a16="http://schemas.microsoft.com/office/drawing/2014/main" id="{1CB64FB2-46EB-4F99-951A-21D7C67A81FF}"/>
              </a:ext>
            </a:extLst>
          </p:cNvPr>
          <p:cNvPicPr>
            <a:picLocks noChangeAspect="1"/>
          </p:cNvPicPr>
          <p:nvPr/>
        </p:nvPicPr>
        <p:blipFill rotWithShape="1">
          <a:blip r:embed="rId6"/>
          <a:srcRect r="-1" b="13260"/>
          <a:stretch/>
        </p:blipFill>
        <p:spPr>
          <a:xfrm>
            <a:off x="8806239" y="2187823"/>
            <a:ext cx="3060802" cy="3713162"/>
          </a:xfrm>
          <a:prstGeom prst="rect">
            <a:avLst/>
          </a:prstGeom>
          <a:noFill/>
          <a:effectLst>
            <a:innerShdw blurRad="63500" dist="50800" dir="2700000">
              <a:prstClr val="black">
                <a:alpha val="50000"/>
              </a:prstClr>
            </a:innerShdw>
          </a:effectLst>
        </p:spPr>
      </p:pic>
      <p:sp>
        <p:nvSpPr>
          <p:cNvPr id="25" name="TextBox 24">
            <a:extLst>
              <a:ext uri="{FF2B5EF4-FFF2-40B4-BE49-F238E27FC236}">
                <a16:creationId xmlns:a16="http://schemas.microsoft.com/office/drawing/2014/main" id="{3FD16D29-7C57-4C2A-A9BC-C8A80E47FF81}"/>
              </a:ext>
            </a:extLst>
          </p:cNvPr>
          <p:cNvSpPr txBox="1"/>
          <p:nvPr/>
        </p:nvSpPr>
        <p:spPr>
          <a:xfrm>
            <a:off x="9399424" y="6050086"/>
            <a:ext cx="2081213" cy="1107996"/>
          </a:xfrm>
          <a:prstGeom prst="rect">
            <a:avLst/>
          </a:prstGeom>
          <a:noFill/>
        </p:spPr>
        <p:txBody>
          <a:bodyPr wrap="square">
            <a:spAutoFit/>
          </a:bodyPr>
          <a:lstStyle/>
          <a:p>
            <a:pPr algn="ctr">
              <a:spcAft>
                <a:spcPts val="600"/>
              </a:spcAft>
            </a:pPr>
            <a:r>
              <a:rPr lang="en-US" sz="700" spc="100" dirty="0">
                <a:solidFill>
                  <a:schemeClr val="bg1"/>
                </a:solidFill>
              </a:rPr>
              <a:t>P.O. Box 39755</a:t>
            </a:r>
          </a:p>
          <a:p>
            <a:pPr algn="ctr">
              <a:spcAft>
                <a:spcPts val="600"/>
              </a:spcAft>
            </a:pPr>
            <a:r>
              <a:rPr lang="en-US" sz="700" spc="100" dirty="0">
                <a:solidFill>
                  <a:schemeClr val="bg1"/>
                </a:solidFill>
              </a:rPr>
              <a:t>Downey</a:t>
            </a:r>
            <a:r>
              <a:rPr lang="en-US" sz="700" spc="100" noProof="0" dirty="0">
                <a:solidFill>
                  <a:schemeClr val="bg1"/>
                </a:solidFill>
              </a:rPr>
              <a:t>, CA 90239</a:t>
            </a:r>
          </a:p>
          <a:p>
            <a:pPr algn="ctr">
              <a:spcAft>
                <a:spcPts val="600"/>
              </a:spcAft>
            </a:pPr>
            <a:r>
              <a:rPr lang="en-US" sz="700" spc="100" noProof="0" dirty="0">
                <a:solidFill>
                  <a:schemeClr val="bg1"/>
                </a:solidFill>
                <a:hlinkClick r:id="rId7">
                  <a:extLst>
                    <a:ext uri="{A12FA001-AC4F-418D-AE19-62706E023703}">
                      <ahyp:hlinkClr xmlns:ahyp="http://schemas.microsoft.com/office/drawing/2018/hyperlinkcolor" val="tx"/>
                    </a:ext>
                  </a:extLst>
                </a:hlinkClick>
              </a:rPr>
              <a:t>www.</a:t>
            </a:r>
            <a:r>
              <a:rPr lang="en-US" sz="700" spc="100" dirty="0">
                <a:solidFill>
                  <a:schemeClr val="bg1"/>
                </a:solidFill>
                <a:hlinkClick r:id="rId7">
                  <a:extLst>
                    <a:ext uri="{A12FA001-AC4F-418D-AE19-62706E023703}">
                      <ahyp:hlinkClr xmlns:ahyp="http://schemas.microsoft.com/office/drawing/2018/hyperlinkcolor" val="tx"/>
                    </a:ext>
                  </a:extLst>
                </a:hlinkClick>
              </a:rPr>
              <a:t>stevecastilloconsulting</a:t>
            </a:r>
            <a:r>
              <a:rPr lang="en-US" sz="700" spc="100" noProof="0" dirty="0">
                <a:solidFill>
                  <a:schemeClr val="bg1"/>
                </a:solidFill>
                <a:hlinkClick r:id="rId7">
                  <a:extLst>
                    <a:ext uri="{A12FA001-AC4F-418D-AE19-62706E023703}">
                      <ahyp:hlinkClr xmlns:ahyp="http://schemas.microsoft.com/office/drawing/2018/hyperlinkcolor" val="tx"/>
                    </a:ext>
                  </a:extLst>
                </a:hlinkClick>
              </a:rPr>
              <a:t>.com</a:t>
            </a:r>
            <a:endParaRPr lang="en-US" sz="700" spc="100" noProof="0" dirty="0">
              <a:solidFill>
                <a:schemeClr val="bg1"/>
              </a:solidFill>
            </a:endParaRPr>
          </a:p>
          <a:p>
            <a:pPr>
              <a:spcAft>
                <a:spcPts val="600"/>
              </a:spcAft>
            </a:pPr>
            <a:endParaRPr lang="en-US" sz="700" spc="100" noProof="0" dirty="0"/>
          </a:p>
          <a:p>
            <a:pPr>
              <a:spcAft>
                <a:spcPts val="600"/>
              </a:spcAft>
            </a:pPr>
            <a:endParaRPr lang="en-US" noProof="0" dirty="0"/>
          </a:p>
        </p:txBody>
      </p:sp>
      <p:pic>
        <p:nvPicPr>
          <p:cNvPr id="28" name="Picture 27" descr="A close up of a logo&#10;&#10;Description automatically generated">
            <a:extLst>
              <a:ext uri="{FF2B5EF4-FFF2-40B4-BE49-F238E27FC236}">
                <a16:creationId xmlns:a16="http://schemas.microsoft.com/office/drawing/2014/main" id="{3C5F380E-34BB-4B3A-B444-BE8BD69BC47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900246" y="2705100"/>
            <a:ext cx="2108043" cy="2377440"/>
          </a:xfrm>
          <a:prstGeom prst="rect">
            <a:avLst/>
          </a:prstGeom>
        </p:spPr>
      </p:pic>
      <p:sp>
        <p:nvSpPr>
          <p:cNvPr id="10" name="TextBox 9">
            <a:extLst>
              <a:ext uri="{FF2B5EF4-FFF2-40B4-BE49-F238E27FC236}">
                <a16:creationId xmlns:a16="http://schemas.microsoft.com/office/drawing/2014/main" id="{1968C41B-745E-47C9-81E1-5397ABF8B591}"/>
              </a:ext>
            </a:extLst>
          </p:cNvPr>
          <p:cNvSpPr txBox="1"/>
          <p:nvPr/>
        </p:nvSpPr>
        <p:spPr>
          <a:xfrm>
            <a:off x="4540299" y="6604084"/>
            <a:ext cx="4577495" cy="253916"/>
          </a:xfrm>
          <a:prstGeom prst="rect">
            <a:avLst/>
          </a:prstGeom>
          <a:noFill/>
        </p:spPr>
        <p:txBody>
          <a:bodyPr wrap="square">
            <a:spAutoFit/>
          </a:bodyPr>
          <a:lstStyle/>
          <a:p>
            <a:r>
              <a:rPr lang="en-US" sz="1050" noProof="0" dirty="0"/>
              <a:t>Copyright © 2020 Charles Carbone, Attorney at Law- All Rights Reserved.</a:t>
            </a:r>
          </a:p>
        </p:txBody>
      </p:sp>
    </p:spTree>
    <p:extLst>
      <p:ext uri="{BB962C8B-B14F-4D97-AF65-F5344CB8AC3E}">
        <p14:creationId xmlns:p14="http://schemas.microsoft.com/office/powerpoint/2010/main" val="379490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761688" y="753228"/>
            <a:ext cx="10430312" cy="1080938"/>
          </a:xfrm>
        </p:spPr>
        <p:txBody>
          <a:bodyPr>
            <a:normAutofit fontScale="90000"/>
          </a:bodyPr>
          <a:lstStyle/>
          <a:p>
            <a:r>
              <a:rPr lang="en-US" sz="3100" dirty="0"/>
              <a:t>First Reason: Governing Regulations: 15 CCR 2281(d)(3)</a:t>
            </a:r>
            <a:br>
              <a:rPr lang="en-US" dirty="0"/>
            </a:b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49686" y="2582379"/>
            <a:ext cx="5977054" cy="3876956"/>
          </a:xfrm>
        </p:spPr>
        <p:txBody>
          <a:bodyPr>
            <a:normAutofit/>
          </a:bodyPr>
          <a:lstStyle/>
          <a:p>
            <a:pPr marL="0" indent="0">
              <a:buNone/>
            </a:pPr>
            <a:r>
              <a:rPr lang="en-US" dirty="0">
                <a:solidFill>
                  <a:schemeClr val="bg1"/>
                </a:solidFill>
              </a:rPr>
              <a:t>“Signs of Remorse. The prisoner performed acts which tend to indicate the presence of remorse, such as attempting to repair the damage, seeking help for or relieving suffering of the victim, or the prisoner has given indications that he/[she] understands the nature and magnitude of the offense.”</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B6121FED-B50C-4A21-9460-5D32C70FEAA0}"/>
              </a:ext>
            </a:extLst>
          </p:cNvPr>
          <p:cNvSpPr>
            <a:spLocks noGrp="1"/>
          </p:cNvSpPr>
          <p:nvPr>
            <p:ph sz="half" idx="2"/>
          </p:nvPr>
        </p:nvSpPr>
        <p:spPr>
          <a:xfrm>
            <a:off x="6597428" y="2408453"/>
            <a:ext cx="5283594" cy="3088562"/>
          </a:xfrm>
        </p:spPr>
        <p:txBody>
          <a:bodyPr>
            <a:normAutofit/>
          </a:bodyPr>
          <a:lstStyle/>
          <a:p>
            <a:pPr marL="0" indent="0" algn="l">
              <a:buNone/>
            </a:pPr>
            <a:r>
              <a:rPr lang="en-US" dirty="0">
                <a:solidFill>
                  <a:schemeClr val="bg1"/>
                </a:solidFill>
              </a:rPr>
              <a:t>OPERATIVE LANGUAGE OF THE LAW</a:t>
            </a:r>
          </a:p>
          <a:p>
            <a:pPr algn="l">
              <a:buFont typeface="Wingdings" panose="05000000000000000000" pitchFamily="2" charset="2"/>
              <a:buChar char="Ø"/>
            </a:pPr>
            <a:r>
              <a:rPr lang="en-US" dirty="0">
                <a:solidFill>
                  <a:schemeClr val="bg1"/>
                </a:solidFill>
              </a:rPr>
              <a:t> Emphasis on Acts</a:t>
            </a:r>
          </a:p>
          <a:p>
            <a:pPr algn="l">
              <a:buFont typeface="Wingdings" panose="05000000000000000000" pitchFamily="2" charset="2"/>
              <a:buChar char="Ø"/>
            </a:pPr>
            <a:r>
              <a:rPr lang="en-US" dirty="0">
                <a:solidFill>
                  <a:schemeClr val="bg1"/>
                </a:solidFill>
              </a:rPr>
              <a:t>Repairing damage</a:t>
            </a:r>
          </a:p>
          <a:p>
            <a:pPr algn="l">
              <a:buFont typeface="Wingdings" panose="05000000000000000000" pitchFamily="2" charset="2"/>
              <a:buChar char="Ø"/>
            </a:pPr>
            <a:r>
              <a:rPr lang="en-US" dirty="0">
                <a:solidFill>
                  <a:schemeClr val="bg1"/>
                </a:solidFill>
              </a:rPr>
              <a:t>Seeking help/relieving suffering: no more victims and make amends</a:t>
            </a:r>
          </a:p>
          <a:p>
            <a:pPr algn="l">
              <a:buFont typeface="Wingdings" panose="05000000000000000000" pitchFamily="2" charset="2"/>
              <a:buChar char="Ø"/>
            </a:pPr>
            <a:r>
              <a:rPr lang="en-US" dirty="0">
                <a:solidFill>
                  <a:schemeClr val="bg1"/>
                </a:solidFill>
              </a:rPr>
              <a:t>Understands nature and magnitude of the offense</a:t>
            </a:r>
          </a:p>
        </p:txBody>
      </p:sp>
      <p:sp>
        <p:nvSpPr>
          <p:cNvPr id="7" name="TextBox 6">
            <a:extLst>
              <a:ext uri="{FF2B5EF4-FFF2-40B4-BE49-F238E27FC236}">
                <a16:creationId xmlns:a16="http://schemas.microsoft.com/office/drawing/2014/main" id="{9F2B9A9B-042F-4A4C-8E53-7E60F17966F8}"/>
              </a:ext>
            </a:extLst>
          </p:cNvPr>
          <p:cNvSpPr txBox="1"/>
          <p:nvPr/>
        </p:nvSpPr>
        <p:spPr>
          <a:xfrm>
            <a:off x="3038213" y="6565955"/>
            <a:ext cx="6115574" cy="253916"/>
          </a:xfrm>
          <a:prstGeom prst="rect">
            <a:avLst/>
          </a:prstGeom>
          <a:noFill/>
        </p:spPr>
        <p:txBody>
          <a:bodyPr wrap="square">
            <a:spAutoFit/>
          </a:bodyPr>
          <a:lstStyle/>
          <a:p>
            <a:pPr algn="ctr"/>
            <a:r>
              <a:rPr lang="en-US" sz="1050" noProof="0" dirty="0"/>
              <a:t>Copyright © 2020 Charles Carbone, Attorney at Law- All Rights Reserved.</a:t>
            </a:r>
          </a:p>
        </p:txBody>
      </p:sp>
    </p:spTree>
    <p:extLst>
      <p:ext uri="{BB962C8B-B14F-4D97-AF65-F5344CB8AC3E}">
        <p14:creationId xmlns:p14="http://schemas.microsoft.com/office/powerpoint/2010/main" val="420520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761688" y="753228"/>
            <a:ext cx="10430312" cy="1080938"/>
          </a:xfrm>
        </p:spPr>
        <p:txBody>
          <a:bodyPr>
            <a:normAutofit/>
          </a:bodyPr>
          <a:lstStyle/>
          <a:p>
            <a:r>
              <a:rPr lang="en-US" sz="3100" dirty="0"/>
              <a:t>Second Reason: Demonstrates Rehabilitation</a:t>
            </a:r>
            <a:br>
              <a:rPr lang="en-US" dirty="0"/>
            </a:br>
            <a:endParaRPr lang="en-US" dirty="0"/>
          </a:p>
        </p:txBody>
      </p:sp>
      <p:sp>
        <p:nvSpPr>
          <p:cNvPr id="4" name="Content Placeholder 3">
            <a:extLst>
              <a:ext uri="{FF2B5EF4-FFF2-40B4-BE49-F238E27FC236}">
                <a16:creationId xmlns:a16="http://schemas.microsoft.com/office/drawing/2014/main" id="{B6121FED-B50C-4A21-9460-5D32C70FEAA0}"/>
              </a:ext>
            </a:extLst>
          </p:cNvPr>
          <p:cNvSpPr>
            <a:spLocks noGrp="1"/>
          </p:cNvSpPr>
          <p:nvPr>
            <p:ph sz="half" idx="2"/>
          </p:nvPr>
        </p:nvSpPr>
        <p:spPr>
          <a:xfrm>
            <a:off x="988926" y="2324093"/>
            <a:ext cx="9607095" cy="3357010"/>
          </a:xfrm>
        </p:spPr>
        <p:txBody>
          <a:bodyPr>
            <a:noAutofit/>
          </a:bodyPr>
          <a:lstStyle/>
          <a:p>
            <a:pPr marL="0" indent="0" algn="l">
              <a:buNone/>
            </a:pPr>
            <a:endParaRPr lang="en-US" dirty="0">
              <a:solidFill>
                <a:schemeClr val="bg1"/>
              </a:solidFill>
            </a:endParaRPr>
          </a:p>
          <a:p>
            <a:pPr algn="l">
              <a:buFont typeface="Wingdings" panose="05000000000000000000" pitchFamily="2" charset="2"/>
              <a:buChar char="Ø"/>
            </a:pPr>
            <a:r>
              <a:rPr lang="en-US" dirty="0">
                <a:solidFill>
                  <a:schemeClr val="bg1"/>
                </a:solidFill>
              </a:rPr>
              <a:t> Essential to overall rehabilitative path-rigorous honesty; sobriety</a:t>
            </a:r>
          </a:p>
          <a:p>
            <a:pPr algn="l">
              <a:buFont typeface="Wingdings" panose="05000000000000000000" pitchFamily="2" charset="2"/>
              <a:buChar char="Ø"/>
            </a:pPr>
            <a:r>
              <a:rPr lang="en-US" dirty="0">
                <a:solidFill>
                  <a:schemeClr val="bg1"/>
                </a:solidFill>
              </a:rPr>
              <a:t>Criminals love secrets and lying by omission: Have you had “the talk” – about the real, detailed facts of the life crime?</a:t>
            </a:r>
          </a:p>
          <a:p>
            <a:pPr algn="l">
              <a:buFont typeface="Wingdings" panose="05000000000000000000" pitchFamily="2" charset="2"/>
              <a:buChar char="Ø"/>
            </a:pPr>
            <a:r>
              <a:rPr lang="en-US" dirty="0">
                <a:solidFill>
                  <a:schemeClr val="bg1"/>
                </a:solidFill>
              </a:rPr>
              <a:t>Acts as a deterrent and motivator against offenses</a:t>
            </a:r>
          </a:p>
          <a:p>
            <a:pPr algn="l">
              <a:buFont typeface="Wingdings" panose="05000000000000000000" pitchFamily="2" charset="2"/>
              <a:buChar char="Ø"/>
            </a:pPr>
            <a:r>
              <a:rPr lang="en-US" dirty="0">
                <a:solidFill>
                  <a:schemeClr val="bg1"/>
                </a:solidFill>
              </a:rPr>
              <a:t>End of dehumanizing/blaming of victim and of life circumstances for the crime</a:t>
            </a:r>
          </a:p>
          <a:p>
            <a:pPr algn="l">
              <a:buFont typeface="Wingdings" panose="05000000000000000000" pitchFamily="2" charset="2"/>
              <a:buChar char="Ø"/>
            </a:pPr>
            <a:r>
              <a:rPr lang="en-US" dirty="0">
                <a:solidFill>
                  <a:schemeClr val="bg1"/>
                </a:solidFill>
              </a:rPr>
              <a:t>Steps 5, 8-9</a:t>
            </a:r>
          </a:p>
        </p:txBody>
      </p:sp>
      <p:sp>
        <p:nvSpPr>
          <p:cNvPr id="7" name="TextBox 6">
            <a:extLst>
              <a:ext uri="{FF2B5EF4-FFF2-40B4-BE49-F238E27FC236}">
                <a16:creationId xmlns:a16="http://schemas.microsoft.com/office/drawing/2014/main" id="{73563532-7AB6-4EC9-8D0E-9ED8F7D164B8}"/>
              </a:ext>
            </a:extLst>
          </p:cNvPr>
          <p:cNvSpPr txBox="1"/>
          <p:nvPr/>
        </p:nvSpPr>
        <p:spPr>
          <a:xfrm>
            <a:off x="3038213" y="6569403"/>
            <a:ext cx="6115574" cy="253916"/>
          </a:xfrm>
          <a:prstGeom prst="rect">
            <a:avLst/>
          </a:prstGeom>
          <a:noFill/>
        </p:spPr>
        <p:txBody>
          <a:bodyPr wrap="square">
            <a:spAutoFit/>
          </a:bodyPr>
          <a:lstStyle/>
          <a:p>
            <a:pPr algn="ctr"/>
            <a:r>
              <a:rPr lang="en-US" sz="1050" noProof="0" dirty="0"/>
              <a:t>Copyright © 2020 Charles Carbone, Attorney at Law- All Rights Reserved.</a:t>
            </a:r>
          </a:p>
        </p:txBody>
      </p:sp>
    </p:spTree>
    <p:extLst>
      <p:ext uri="{BB962C8B-B14F-4D97-AF65-F5344CB8AC3E}">
        <p14:creationId xmlns:p14="http://schemas.microsoft.com/office/powerpoint/2010/main" val="337507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F4FF-F24D-4E03-AAEA-56B48D3AA952}"/>
              </a:ext>
            </a:extLst>
          </p:cNvPr>
          <p:cNvSpPr>
            <a:spLocks noGrp="1"/>
          </p:cNvSpPr>
          <p:nvPr>
            <p:ph type="title"/>
          </p:nvPr>
        </p:nvSpPr>
        <p:spPr/>
        <p:txBody>
          <a:bodyPr/>
          <a:lstStyle/>
          <a:p>
            <a:r>
              <a:rPr lang="en-US" dirty="0"/>
              <a:t>Core Definition of Remorse</a:t>
            </a:r>
          </a:p>
        </p:txBody>
      </p:sp>
      <p:sp>
        <p:nvSpPr>
          <p:cNvPr id="3" name="TextBox 2">
            <a:extLst>
              <a:ext uri="{FF2B5EF4-FFF2-40B4-BE49-F238E27FC236}">
                <a16:creationId xmlns:a16="http://schemas.microsoft.com/office/drawing/2014/main" id="{69A8CFCB-27D4-4271-A3EA-D2A3F1D60C46}"/>
              </a:ext>
            </a:extLst>
          </p:cNvPr>
          <p:cNvSpPr txBox="1"/>
          <p:nvPr/>
        </p:nvSpPr>
        <p:spPr>
          <a:xfrm>
            <a:off x="316028" y="2211609"/>
            <a:ext cx="11726997" cy="4339650"/>
          </a:xfrm>
          <a:prstGeom prst="rect">
            <a:avLst/>
          </a:prstGeom>
          <a:noFill/>
        </p:spPr>
        <p:txBody>
          <a:bodyPr wrap="square" rtlCol="0">
            <a:spAutoFit/>
          </a:bodyPr>
          <a:lstStyle/>
          <a:p>
            <a:pPr marL="342900" indent="-342900">
              <a:buAutoNum type="arabicPeriod"/>
            </a:pPr>
            <a:r>
              <a:rPr lang="en-US" sz="1600" dirty="0">
                <a:solidFill>
                  <a:schemeClr val="bg1"/>
                </a:solidFill>
              </a:rPr>
              <a:t>A gnawing distress arising from a sense of guilt for past wrongs</a:t>
            </a:r>
          </a:p>
          <a:p>
            <a:pPr marL="342900" indent="-342900">
              <a:buAutoNum type="arabicPeriod"/>
            </a:pPr>
            <a:r>
              <a:rPr lang="en-US" sz="1600" dirty="0">
                <a:solidFill>
                  <a:schemeClr val="bg1"/>
                </a:solidFill>
              </a:rPr>
              <a:t>Deep regret or guilt for a wrong committed</a:t>
            </a:r>
          </a:p>
          <a:p>
            <a:pPr marL="342900" indent="-342900">
              <a:buAutoNum type="arabicPeriod"/>
            </a:pPr>
            <a:r>
              <a:rPr lang="en-US" sz="1600" dirty="0">
                <a:solidFill>
                  <a:schemeClr val="bg1"/>
                </a:solidFill>
              </a:rPr>
              <a:t>Shame, guilt, regret sorrow, sadness</a:t>
            </a:r>
          </a:p>
          <a:p>
            <a:pPr marL="342900" indent="-342900">
              <a:buAutoNum type="arabicPeriod"/>
            </a:pPr>
            <a:endParaRPr lang="en-US" sz="1600" dirty="0">
              <a:solidFill>
                <a:schemeClr val="bg1"/>
              </a:solidFill>
            </a:endParaRPr>
          </a:p>
          <a:p>
            <a:r>
              <a:rPr lang="en-US" sz="1600" dirty="0">
                <a:solidFill>
                  <a:schemeClr val="bg1"/>
                </a:solidFill>
              </a:rPr>
              <a:t>Regret for WHOM?</a:t>
            </a:r>
          </a:p>
          <a:p>
            <a:endParaRPr lang="en-US" sz="1600" dirty="0">
              <a:solidFill>
                <a:schemeClr val="bg1"/>
              </a:solidFill>
            </a:endParaRPr>
          </a:p>
          <a:p>
            <a:r>
              <a:rPr lang="en-US" sz="1600" dirty="0">
                <a:solidFill>
                  <a:schemeClr val="bg1"/>
                </a:solidFill>
              </a:rPr>
              <a:t>NOTE: DA’s will often argue that the lifer has “regret” that the crime happened to them, but not the victim</a:t>
            </a:r>
          </a:p>
          <a:p>
            <a:endParaRPr lang="en-US" sz="1600" dirty="0">
              <a:solidFill>
                <a:schemeClr val="bg1"/>
              </a:solidFill>
            </a:endParaRPr>
          </a:p>
          <a:p>
            <a:r>
              <a:rPr lang="en-US" sz="1600" dirty="0">
                <a:solidFill>
                  <a:schemeClr val="bg1"/>
                </a:solidFill>
              </a:rPr>
              <a:t>Accepted Definition:</a:t>
            </a:r>
          </a:p>
          <a:p>
            <a:endParaRPr lang="en-US" sz="1600" dirty="0">
              <a:solidFill>
                <a:schemeClr val="bg1"/>
              </a:solidFill>
            </a:endParaRPr>
          </a:p>
          <a:p>
            <a:pPr marL="342900" indent="-342900">
              <a:buAutoNum type="arabicPeriod"/>
            </a:pPr>
            <a:r>
              <a:rPr lang="en-US" sz="1600" dirty="0">
                <a:solidFill>
                  <a:schemeClr val="bg1"/>
                </a:solidFill>
              </a:rPr>
              <a:t>Empathy – your shoes in the other – Demands you know name, age, gang status, profession, parental status, family status, interests, passions, personality, interests of the victim</a:t>
            </a:r>
          </a:p>
          <a:p>
            <a:endParaRPr lang="en-US" sz="1600" dirty="0">
              <a:solidFill>
                <a:schemeClr val="bg1"/>
              </a:solidFill>
            </a:endParaRPr>
          </a:p>
          <a:p>
            <a:r>
              <a:rPr lang="en-US" sz="1600" dirty="0">
                <a:solidFill>
                  <a:schemeClr val="bg1"/>
                </a:solidFill>
              </a:rPr>
              <a:t>NOTE: Did you pay attention to victim statements at sentencing, contents of probation officer’s report, and or what was said by VNOKs/victims at the last parole hearing?</a:t>
            </a:r>
          </a:p>
          <a:p>
            <a:endParaRPr lang="en-US" dirty="0"/>
          </a:p>
          <a:p>
            <a:endParaRPr lang="en-US" dirty="0"/>
          </a:p>
        </p:txBody>
      </p:sp>
      <p:sp>
        <p:nvSpPr>
          <p:cNvPr id="5" name="TextBox 4">
            <a:extLst>
              <a:ext uri="{FF2B5EF4-FFF2-40B4-BE49-F238E27FC236}">
                <a16:creationId xmlns:a16="http://schemas.microsoft.com/office/drawing/2014/main" id="{BCF071F3-9A96-429C-8EB1-CEF3D27754F7}"/>
              </a:ext>
            </a:extLst>
          </p:cNvPr>
          <p:cNvSpPr txBox="1"/>
          <p:nvPr/>
        </p:nvSpPr>
        <p:spPr>
          <a:xfrm>
            <a:off x="3048699" y="6604084"/>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7" name="Picture 6" descr="A person with a sunset in the background&#10;&#10;Description automatically generated">
            <a:extLst>
              <a:ext uri="{FF2B5EF4-FFF2-40B4-BE49-F238E27FC236}">
                <a16:creationId xmlns:a16="http://schemas.microsoft.com/office/drawing/2014/main" id="{1D1DB6DD-DD5E-4407-909E-2756702F5B46}"/>
              </a:ext>
            </a:extLst>
          </p:cNvPr>
          <p:cNvPicPr>
            <a:picLocks noChangeAspect="1"/>
          </p:cNvPicPr>
          <p:nvPr/>
        </p:nvPicPr>
        <p:blipFill>
          <a:blip r:embed="rId3"/>
          <a:stretch>
            <a:fillRect/>
          </a:stretch>
        </p:blipFill>
        <p:spPr>
          <a:xfrm>
            <a:off x="8324744" y="223214"/>
            <a:ext cx="3551228" cy="2621507"/>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6537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BC9F-3EE2-403E-9DA9-092EB11D6BD0}"/>
              </a:ext>
            </a:extLst>
          </p:cNvPr>
          <p:cNvSpPr>
            <a:spLocks noGrp="1"/>
          </p:cNvSpPr>
          <p:nvPr>
            <p:ph type="title"/>
          </p:nvPr>
        </p:nvSpPr>
        <p:spPr/>
        <p:txBody>
          <a:bodyPr/>
          <a:lstStyle/>
          <a:p>
            <a:r>
              <a:rPr lang="en-US" dirty="0"/>
              <a:t>Amends</a:t>
            </a:r>
          </a:p>
        </p:txBody>
      </p:sp>
      <p:sp>
        <p:nvSpPr>
          <p:cNvPr id="3" name="Text Placeholder 2">
            <a:extLst>
              <a:ext uri="{FF2B5EF4-FFF2-40B4-BE49-F238E27FC236}">
                <a16:creationId xmlns:a16="http://schemas.microsoft.com/office/drawing/2014/main" id="{39DB7CA0-CEC3-41FD-A7F4-1D07EC888AD6}"/>
              </a:ext>
            </a:extLst>
          </p:cNvPr>
          <p:cNvSpPr>
            <a:spLocks noGrp="1"/>
          </p:cNvSpPr>
          <p:nvPr>
            <p:ph type="body" sz="quarter" idx="13"/>
          </p:nvPr>
        </p:nvSpPr>
        <p:spPr>
          <a:xfrm>
            <a:off x="580662" y="2593906"/>
            <a:ext cx="8396362" cy="3100387"/>
          </a:xfrm>
        </p:spPr>
        <p:txBody>
          <a:bodyPr>
            <a:normAutofit/>
          </a:bodyPr>
          <a:lstStyle/>
          <a:p>
            <a:pPr marL="342900" indent="-342900" algn="l">
              <a:buFont typeface="Wingdings" panose="05000000000000000000" pitchFamily="2" charset="2"/>
              <a:buChar char="v"/>
            </a:pPr>
            <a:r>
              <a:rPr lang="en-US" sz="2400" dirty="0">
                <a:solidFill>
                  <a:schemeClr val="bg1"/>
                </a:solidFill>
              </a:rPr>
              <a:t>Direct amends - to your victim</a:t>
            </a:r>
          </a:p>
          <a:p>
            <a:pPr algn="l"/>
            <a:endParaRPr lang="en-US" sz="2400" dirty="0">
              <a:solidFill>
                <a:schemeClr val="bg1"/>
              </a:solidFill>
            </a:endParaRPr>
          </a:p>
          <a:p>
            <a:pPr marL="342900" indent="-342900" algn="l">
              <a:buFont typeface="Wingdings" panose="05000000000000000000" pitchFamily="2" charset="2"/>
              <a:buChar char="v"/>
            </a:pPr>
            <a:r>
              <a:rPr lang="en-US" sz="2400" dirty="0">
                <a:solidFill>
                  <a:schemeClr val="bg1"/>
                </a:solidFill>
              </a:rPr>
              <a:t>Indirect amends – to as close as possible</a:t>
            </a:r>
          </a:p>
          <a:p>
            <a:pPr algn="l"/>
            <a:endParaRPr lang="en-US" sz="2400" dirty="0">
              <a:solidFill>
                <a:schemeClr val="bg1"/>
              </a:solidFill>
            </a:endParaRPr>
          </a:p>
          <a:p>
            <a:pPr marL="342900" indent="-342900" algn="l">
              <a:buFont typeface="Wingdings" panose="05000000000000000000" pitchFamily="2" charset="2"/>
              <a:buChar char="v"/>
            </a:pPr>
            <a:r>
              <a:rPr lang="en-US" sz="2400" dirty="0">
                <a:solidFill>
                  <a:schemeClr val="bg1"/>
                </a:solidFill>
              </a:rPr>
              <a:t>Living amends – change the way you live</a:t>
            </a:r>
          </a:p>
        </p:txBody>
      </p:sp>
      <p:sp>
        <p:nvSpPr>
          <p:cNvPr id="5" name="TextBox 4">
            <a:extLst>
              <a:ext uri="{FF2B5EF4-FFF2-40B4-BE49-F238E27FC236}">
                <a16:creationId xmlns:a16="http://schemas.microsoft.com/office/drawing/2014/main" id="{19A7C0A8-D966-4158-AFDA-75A5E6FE4F67}"/>
              </a:ext>
            </a:extLst>
          </p:cNvPr>
          <p:cNvSpPr txBox="1"/>
          <p:nvPr/>
        </p:nvSpPr>
        <p:spPr>
          <a:xfrm>
            <a:off x="3048699" y="6603663"/>
            <a:ext cx="6094602" cy="253916"/>
          </a:xfrm>
          <a:prstGeom prst="rect">
            <a:avLst/>
          </a:prstGeom>
          <a:noFill/>
        </p:spPr>
        <p:txBody>
          <a:bodyPr wrap="square">
            <a:spAutoFit/>
          </a:bodyPr>
          <a:lstStyle/>
          <a:p>
            <a:pPr algn="ctr"/>
            <a:r>
              <a:rPr lang="en-US" sz="1050" noProof="0" dirty="0"/>
              <a:t>Copyright © 2020 Charles Carbone, Attorney at Law- All Rights Reserved.</a:t>
            </a:r>
          </a:p>
        </p:txBody>
      </p:sp>
      <p:pic>
        <p:nvPicPr>
          <p:cNvPr id="4" name="Picture 3" descr="A person with a sunset in the background&#10;&#10;Description automatically generated">
            <a:extLst>
              <a:ext uri="{FF2B5EF4-FFF2-40B4-BE49-F238E27FC236}">
                <a16:creationId xmlns:a16="http://schemas.microsoft.com/office/drawing/2014/main" id="{0CAA6AF7-113E-492C-A891-CBD8567A7366}"/>
              </a:ext>
            </a:extLst>
          </p:cNvPr>
          <p:cNvPicPr>
            <a:picLocks noChangeAspect="1"/>
          </p:cNvPicPr>
          <p:nvPr/>
        </p:nvPicPr>
        <p:blipFill>
          <a:blip r:embed="rId3"/>
          <a:stretch>
            <a:fillRect/>
          </a:stretch>
        </p:blipFill>
        <p:spPr>
          <a:xfrm>
            <a:off x="8395940" y="175206"/>
            <a:ext cx="3551228" cy="2621507"/>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26145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2851-2D8E-4DDC-B356-DFD42EE86632}"/>
              </a:ext>
            </a:extLst>
          </p:cNvPr>
          <p:cNvSpPr>
            <a:spLocks noGrp="1"/>
          </p:cNvSpPr>
          <p:nvPr>
            <p:ph type="title"/>
          </p:nvPr>
        </p:nvSpPr>
        <p:spPr/>
        <p:txBody>
          <a:bodyPr/>
          <a:lstStyle/>
          <a:p>
            <a:r>
              <a:rPr lang="en-US" dirty="0"/>
              <a:t>Part 1: The Letter</a:t>
            </a:r>
          </a:p>
        </p:txBody>
      </p:sp>
    </p:spTree>
    <p:extLst>
      <p:ext uri="{BB962C8B-B14F-4D97-AF65-F5344CB8AC3E}">
        <p14:creationId xmlns:p14="http://schemas.microsoft.com/office/powerpoint/2010/main" val="173351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900D26-B956-44AE-BDAA-F05DD47665CA}"/>
              </a:ext>
            </a:extLst>
          </p:cNvPr>
          <p:cNvSpPr txBox="1"/>
          <p:nvPr/>
        </p:nvSpPr>
        <p:spPr>
          <a:xfrm>
            <a:off x="219807" y="118696"/>
            <a:ext cx="11698165" cy="7755969"/>
          </a:xfrm>
          <a:prstGeom prst="rect">
            <a:avLst/>
          </a:prstGeom>
          <a:noFill/>
        </p:spPr>
        <p:txBody>
          <a:bodyPr wrap="square" rtlCol="0">
            <a:spAutoFit/>
          </a:bodyPr>
          <a:lstStyle/>
          <a:p>
            <a:r>
              <a:rPr lang="en-US" sz="1500" dirty="0">
                <a:solidFill>
                  <a:schemeClr val="bg1"/>
                </a:solidFill>
              </a:rPr>
              <a:t>John Lifer</a:t>
            </a:r>
          </a:p>
          <a:p>
            <a:r>
              <a:rPr lang="en-US" sz="1500" dirty="0">
                <a:solidFill>
                  <a:schemeClr val="bg1"/>
                </a:solidFill>
              </a:rPr>
              <a:t>#D-00000 / D5-213L</a:t>
            </a:r>
          </a:p>
          <a:p>
            <a:r>
              <a:rPr lang="en-US" sz="1500" dirty="0">
                <a:solidFill>
                  <a:schemeClr val="bg1"/>
                </a:solidFill>
              </a:rPr>
              <a:t>CSP-MCSP</a:t>
            </a:r>
          </a:p>
          <a:p>
            <a:r>
              <a:rPr lang="en-US" sz="1500" dirty="0">
                <a:solidFill>
                  <a:schemeClr val="bg1"/>
                </a:solidFill>
              </a:rPr>
              <a:t>P.O. Box 409020</a:t>
            </a:r>
          </a:p>
          <a:p>
            <a:r>
              <a:rPr lang="en-US" sz="1500" dirty="0">
                <a:solidFill>
                  <a:schemeClr val="bg1"/>
                </a:solidFill>
              </a:rPr>
              <a:t>Ione, CA 95640</a:t>
            </a:r>
          </a:p>
          <a:p>
            <a:endParaRPr lang="en-US" sz="1500" dirty="0">
              <a:solidFill>
                <a:schemeClr val="bg1"/>
              </a:solidFill>
            </a:endParaRPr>
          </a:p>
          <a:p>
            <a:r>
              <a:rPr lang="en-US" sz="1500" dirty="0">
                <a:solidFill>
                  <a:schemeClr val="bg1"/>
                </a:solidFill>
              </a:rPr>
              <a:t>October 12, 2020</a:t>
            </a:r>
          </a:p>
          <a:p>
            <a:endParaRPr lang="en-US" sz="1500" dirty="0">
              <a:solidFill>
                <a:schemeClr val="bg1"/>
              </a:solidFill>
            </a:endParaRPr>
          </a:p>
          <a:p>
            <a:r>
              <a:rPr lang="en-US" sz="1500" dirty="0">
                <a:solidFill>
                  <a:schemeClr val="bg1"/>
                </a:solidFill>
              </a:rPr>
              <a:t>Dear Victim #2,</a:t>
            </a:r>
          </a:p>
          <a:p>
            <a:endParaRPr lang="en-US" sz="1500" dirty="0">
              <a:solidFill>
                <a:schemeClr val="bg1"/>
              </a:solidFill>
            </a:endParaRPr>
          </a:p>
          <a:p>
            <a:r>
              <a:rPr lang="en-US" sz="1500" dirty="0">
                <a:solidFill>
                  <a:schemeClr val="bg1"/>
                </a:solidFill>
              </a:rPr>
              <a:t>My name is John Lifer, and I am the person responsible for the murder of your brother Victim #1 on January 16, 1987, at Mr. G’s Bar in Bakersfield, California. I may not have pulled the trigger of the gun used to murder your brother, but I am responsible, nevertheless. </a:t>
            </a:r>
          </a:p>
          <a:p>
            <a:endParaRPr lang="en-US" sz="1500" dirty="0">
              <a:solidFill>
                <a:schemeClr val="bg1"/>
              </a:solidFill>
            </a:endParaRPr>
          </a:p>
          <a:p>
            <a:r>
              <a:rPr lang="en-US" sz="1500" dirty="0">
                <a:solidFill>
                  <a:schemeClr val="bg1"/>
                </a:solidFill>
              </a:rPr>
              <a:t>As you know by your presence at the bar that night, I am responsible because I put the deadly chain of events into motion by picking a fight with your brother, and then instigating my co-defendant Mike Lifer to the point -- where he shot your brother. Making matters worse, I am responsible for my act of cowardice by fleeing the scene with my co-defendant to avoid capture by the police. I also refused to take responsibility and be accountable for </a:t>
            </a:r>
            <a:r>
              <a:rPr lang="en-US" sz="1500" u="sng" dirty="0">
                <a:solidFill>
                  <a:schemeClr val="bg1"/>
                </a:solidFill>
              </a:rPr>
              <a:t>my</a:t>
            </a:r>
            <a:r>
              <a:rPr lang="en-US" sz="1500" dirty="0">
                <a:solidFill>
                  <a:schemeClr val="bg1"/>
                </a:solidFill>
              </a:rPr>
              <a:t> crimes at the trial, and during many years of my incarceration. Instead, I blamed my co-defendant and claimed to be a victim of the justice system.</a:t>
            </a:r>
          </a:p>
          <a:p>
            <a:endParaRPr lang="en-US" sz="1500" dirty="0">
              <a:solidFill>
                <a:schemeClr val="bg1"/>
              </a:solidFill>
            </a:endParaRPr>
          </a:p>
          <a:p>
            <a:r>
              <a:rPr lang="en-US" sz="1500" dirty="0">
                <a:solidFill>
                  <a:schemeClr val="bg1"/>
                </a:solidFill>
              </a:rPr>
              <a:t>Mr. Victim #2, for these reasons and more, I am writing to apologize for the destruction I brought upon your family by way of psychological and emotional trauma, and, financial hardship. And I apologize for taking so long to do so.</a:t>
            </a:r>
          </a:p>
          <a:p>
            <a:endParaRPr lang="en-US" sz="1500" dirty="0">
              <a:solidFill>
                <a:schemeClr val="bg1"/>
              </a:solidFill>
            </a:endParaRPr>
          </a:p>
          <a:p>
            <a:r>
              <a:rPr lang="en-US" sz="1500" dirty="0">
                <a:solidFill>
                  <a:schemeClr val="bg1"/>
                </a:solidFill>
              </a:rPr>
              <a:t>About 12 years ago, I had a near death experience following a prison riot wherein I was almost killed. It may sound irrational, but that experience in many ways was a blessing to me. It was if all my selfish ways of living came to a screeching halt. After that experience, I began to examine the totality of my life. I thought: “if I had died what would have been my legacy?” And sadly, the conclusion was that I was one of the most selfish individuals on the face of the earth; living with no boundaries as a gang member, drug addict, and criminal. Worse still, I am responsible for the death of another human being, your brother, Victim #1. With each passing day the magnitude of what I did to your family began to bear on my mind. It was then that I decided to renounce all ways of destructive living, by seeking help in rehabilitative programs. </a:t>
            </a:r>
          </a:p>
          <a:p>
            <a:endParaRPr lang="en-US" sz="15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94911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E0897-8838-486C-A837-EFDAAE280789}"/>
              </a:ext>
            </a:extLst>
          </p:cNvPr>
          <p:cNvSpPr txBox="1"/>
          <p:nvPr/>
        </p:nvSpPr>
        <p:spPr>
          <a:xfrm>
            <a:off x="189034" y="0"/>
            <a:ext cx="11355265" cy="6771084"/>
          </a:xfrm>
          <a:prstGeom prst="rect">
            <a:avLst/>
          </a:prstGeom>
          <a:noFill/>
        </p:spPr>
        <p:txBody>
          <a:bodyPr wrap="square" rtlCol="0">
            <a:spAutoFit/>
          </a:bodyPr>
          <a:lstStyle/>
          <a:p>
            <a:r>
              <a:rPr lang="en-US" sz="1400" dirty="0">
                <a:solidFill>
                  <a:schemeClr val="bg1"/>
                </a:solidFill>
              </a:rPr>
              <a:t>One program that helped me face the reality of what I did to your family was </a:t>
            </a:r>
            <a:r>
              <a:rPr lang="en-US" sz="1400" i="1" dirty="0">
                <a:solidFill>
                  <a:schemeClr val="bg1"/>
                </a:solidFill>
              </a:rPr>
              <a:t>Victim Awareness</a:t>
            </a:r>
            <a:r>
              <a:rPr lang="en-US" sz="1400" dirty="0">
                <a:solidFill>
                  <a:schemeClr val="bg1"/>
                </a:solidFill>
              </a:rPr>
              <a:t>. In that program, we got to meet and hear stories of real crime victims. And we were encouraged to journal out our own crime from the perspective of our victims. To be honest, it was a very difficult journey. But I felt that I owed that to Victim #1, you, and your family.</a:t>
            </a:r>
          </a:p>
          <a:p>
            <a:endParaRPr lang="en-US" sz="1400" dirty="0">
              <a:solidFill>
                <a:schemeClr val="bg1"/>
              </a:solidFill>
            </a:endParaRPr>
          </a:p>
          <a:p>
            <a:r>
              <a:rPr lang="en-US" sz="1400" dirty="0">
                <a:solidFill>
                  <a:schemeClr val="bg1"/>
                </a:solidFill>
              </a:rPr>
              <a:t>Based on the evidence and testimony in my case, I can imagine the following:</a:t>
            </a:r>
          </a:p>
          <a:p>
            <a:endParaRPr lang="en-US" sz="1400" dirty="0">
              <a:solidFill>
                <a:schemeClr val="bg1"/>
              </a:solidFill>
            </a:endParaRPr>
          </a:p>
          <a:p>
            <a:r>
              <a:rPr lang="en-US" sz="1400" dirty="0">
                <a:solidFill>
                  <a:schemeClr val="bg1"/>
                </a:solidFill>
              </a:rPr>
              <a:t>The last look your brother had alive was seeing the shock of horror upon your face. The last look you had of your brother was his look of bewilderment at your reaction. But what haunts me, even to this day, was your brother’s blood and brain matter that struck you in the face; and the helplessness you felt to save your brother’s life.</a:t>
            </a:r>
          </a:p>
          <a:p>
            <a:endParaRPr lang="en-US" sz="1400" dirty="0">
              <a:solidFill>
                <a:schemeClr val="bg1"/>
              </a:solidFill>
            </a:endParaRPr>
          </a:p>
          <a:p>
            <a:r>
              <a:rPr lang="en-US" sz="1400" dirty="0">
                <a:solidFill>
                  <a:schemeClr val="bg1"/>
                </a:solidFill>
              </a:rPr>
              <a:t>I do not expect you to believe me, but it sickens me when I think about what your family suffered; and that I am the cause of that eternal suffering. I realize at some point you had to call your parents that night and tell them of the tragic news; not only that your brother was murdered, but the manner in which he was. You had to hear the deafening screams of your parents; you had to find the money to bury your brother; you had to find the strength to attend his funeral and bury him; you had to encounter sleepless nights and nightmares over what I did; you and your family will never hear his voice or laughter; you will never get to feel his embrace or see his smile. Mr. Victim #2, I am so sorry for what I did. And I know it sounds so cliché to say that I wish I could undo what I did, but that is the depth of remorse I feel at the core of my being. </a:t>
            </a:r>
          </a:p>
          <a:p>
            <a:endParaRPr lang="en-US" sz="1400" dirty="0">
              <a:solidFill>
                <a:schemeClr val="bg1"/>
              </a:solidFill>
            </a:endParaRPr>
          </a:p>
          <a:p>
            <a:r>
              <a:rPr lang="en-US" sz="1400" dirty="0">
                <a:solidFill>
                  <a:schemeClr val="bg1"/>
                </a:solidFill>
              </a:rPr>
              <a:t>Mr. Victim #2, about the only consolation I can offer you is that I am no longer that evil and despicable person that murdered your brother. In fact, by participating in programs and therapy, I have learned to use the profound shame, regret, and guilt I feel to motivate me to be a better human being. And with your permission,  I would like to begin donating funds to an account in memory of your brother Mr. Victim #1; with such funds being used by your family or charity of your choosing. Please let me know if this something you would be open to. And should you have any questions or wish to write me and express whatever you want to me, I am open to receive you. You can contact me at the address above.</a:t>
            </a:r>
          </a:p>
          <a:p>
            <a:endParaRPr lang="en-US" sz="1400" dirty="0">
              <a:solidFill>
                <a:schemeClr val="bg1"/>
              </a:solidFill>
            </a:endParaRPr>
          </a:p>
          <a:p>
            <a:r>
              <a:rPr lang="en-US" sz="1400" dirty="0">
                <a:solidFill>
                  <a:schemeClr val="bg1"/>
                </a:solidFill>
              </a:rPr>
              <a:t>Once again, I am profoundly sorry for my actions against your family.</a:t>
            </a:r>
          </a:p>
          <a:p>
            <a:endParaRPr lang="en-US" sz="1400" dirty="0">
              <a:solidFill>
                <a:schemeClr val="bg1"/>
              </a:solidFill>
            </a:endParaRPr>
          </a:p>
          <a:p>
            <a:r>
              <a:rPr lang="en-US" sz="1400" dirty="0">
                <a:solidFill>
                  <a:schemeClr val="bg1"/>
                </a:solidFill>
              </a:rPr>
              <a:t>Sincerely,</a:t>
            </a:r>
          </a:p>
          <a:p>
            <a:endParaRPr lang="en-US" sz="1400" dirty="0">
              <a:solidFill>
                <a:schemeClr val="bg1"/>
              </a:solidFill>
            </a:endParaRPr>
          </a:p>
          <a:p>
            <a:r>
              <a:rPr lang="en-US" sz="1400" dirty="0">
                <a:solidFill>
                  <a:schemeClr val="bg1"/>
                </a:solidFill>
              </a:rPr>
              <a:t>John Lifer, #D-00000</a:t>
            </a:r>
          </a:p>
        </p:txBody>
      </p:sp>
    </p:spTree>
    <p:extLst>
      <p:ext uri="{BB962C8B-B14F-4D97-AF65-F5344CB8AC3E}">
        <p14:creationId xmlns:p14="http://schemas.microsoft.com/office/powerpoint/2010/main" val="281078401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Reflection on learning_AAS_v5" id="{59B7BDFB-57AB-4529-979B-198FE99CC53E}" vid="{8B6E8B8A-CD93-411A-90DE-1F9807F38B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1D2AC-2735-457E-B639-07E13F9A629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8699A2-1304-4DB0-887E-96D5B0474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2AB9FA-5EE8-4111-B873-E09ACA2BC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Reflection on learning (2)</Template>
  <TotalTime>929</TotalTime>
  <Words>4072</Words>
  <Application>Microsoft Office PowerPoint</Application>
  <PresentationFormat>Widescreen</PresentationFormat>
  <Paragraphs>278</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Segoe UI</vt:lpstr>
      <vt:lpstr>Trebuchet MS</vt:lpstr>
      <vt:lpstr>Wingdings</vt:lpstr>
      <vt:lpstr>Berlin</vt:lpstr>
      <vt:lpstr>How to Write a Letter of Remorse and Victim Impact Statement</vt:lpstr>
      <vt:lpstr>Why Write a Letter of Remorse and Victim Impact Statement? </vt:lpstr>
      <vt:lpstr>First Reason: Governing Regulations: 15 CCR 2281(d)(3) </vt:lpstr>
      <vt:lpstr>Second Reason: Demonstrates Rehabilitation </vt:lpstr>
      <vt:lpstr>Core Definition of Remorse</vt:lpstr>
      <vt:lpstr>Amends</vt:lpstr>
      <vt:lpstr>Part 1: The Letter</vt:lpstr>
      <vt:lpstr>PowerPoint Presentation</vt:lpstr>
      <vt:lpstr>PowerPoint Presentation</vt:lpstr>
      <vt:lpstr>Key Components of a “Letter”</vt:lpstr>
      <vt:lpstr>Key Components of a "Letter”- cont.</vt:lpstr>
      <vt:lpstr>Key Components of a “Letter”- cont.</vt:lpstr>
      <vt:lpstr>Key Components of a “Letter”- cont.</vt:lpstr>
      <vt:lpstr>General Principles</vt:lpstr>
      <vt:lpstr>General Principles – cont.</vt:lpstr>
      <vt:lpstr>Part 2: Victim Impact Statement</vt:lpstr>
      <vt:lpstr>PowerPoint Presentation</vt:lpstr>
      <vt:lpstr>PowerPoint Presentation</vt:lpstr>
      <vt:lpstr>PowerPoint Presentation</vt:lpstr>
      <vt:lpstr>Key Components of a Statement</vt:lpstr>
      <vt:lpstr>Special Considerations on Impact</vt:lpstr>
      <vt:lpstr>What are your next steps?</vt:lpstr>
      <vt:lpstr>Charles Carbone, Attorney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 Letter of Remorse and Victim Impact Statement</dc:title>
  <dc:creator>Steve Castillo</dc:creator>
  <cp:lastModifiedBy>charles carbone</cp:lastModifiedBy>
  <cp:revision>100</cp:revision>
  <dcterms:created xsi:type="dcterms:W3CDTF">2020-10-11T02:51:07Z</dcterms:created>
  <dcterms:modified xsi:type="dcterms:W3CDTF">2020-10-23T17:19:02Z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